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mp4" ContentType="video/mp4"/>
  <Override PartName="/ppt/slideMasters/orgHybrid_slideMaster1.xml" ContentType="application/vnd.openxmlformats-officedocument.presentationml.slideMaster+xml"/>
  <Override PartName="/ppt/slideMasters/theme/orgHybrid_theme2.xml" ContentType="application/vnd.openxmlformats-officedocument.theme+xml"/>
  <Override PartName="/ppt/slideLayouts/orgHybrid_slideLayout1.xml" ContentType="application/vnd.openxmlformats-officedocument.presentationml.slideLayout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47caf4cc8f54276" /><Relationship Type="http://schemas.openxmlformats.org/officeDocument/2006/relationships/extended-properties" Target="/docProps/app.xml" Id="R8e011a9f8f0c4e42" /><Relationship Type="http://schemas.openxmlformats.org/officeDocument/2006/relationships/officeDocument" Target="/ppt/presentation.xml" Id="Rdaa64f16895144f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828c10cd76b49eb"/>
  </p:sldMasterIdLst>
  <p:notesMasterIdLst>
    <p:notesMasterId xmlns:r="http://schemas.openxmlformats.org/officeDocument/2006/relationships" r:id="R19fc56bd272b4caf"/>
  </p:notesMasterIdLst>
  <p:sldIdLst>
    <p:sldId xmlns:r="http://schemas.openxmlformats.org/officeDocument/2006/relationships" id="256" r:id="R38ecc454aefe489b"/>
    <p:sldId xmlns:r="http://schemas.openxmlformats.org/officeDocument/2006/relationships" id="257" r:id="Rfd6ada5110f64ac4"/>
    <p:sldId xmlns:r="http://schemas.openxmlformats.org/officeDocument/2006/relationships" id="258" r:id="R2edcad6c99c04f06"/>
    <p:sldId xmlns:r="http://schemas.openxmlformats.org/officeDocument/2006/relationships" id="259" r:id="R8bc88105db474462"/>
    <p:sldId xmlns:r="http://schemas.openxmlformats.org/officeDocument/2006/relationships" id="260" r:id="R8fb234dd4c334167"/>
    <p:sldId xmlns:r="http://schemas.openxmlformats.org/officeDocument/2006/relationships" id="261" r:id="Rd2ad8e348cc2411c"/>
    <p:sldId xmlns:r="http://schemas.openxmlformats.org/officeDocument/2006/relationships" id="262" r:id="R9795a88d7c254e4a"/>
    <p:sldId xmlns:r="http://schemas.openxmlformats.org/officeDocument/2006/relationships" id="263" r:id="R2ab52059a76c4bde"/>
    <p:sldId xmlns:r="http://schemas.openxmlformats.org/officeDocument/2006/relationships" id="264" r:id="R159011e4300b4a10"/>
    <p:sldId xmlns:r="http://schemas.openxmlformats.org/officeDocument/2006/relationships" id="265" r:id="Rf37cb49c9c0a4194"/>
    <p:sldId xmlns:r="http://schemas.openxmlformats.org/officeDocument/2006/relationships" id="266" r:id="Refe531d279004679"/>
    <p:sldId xmlns:r="http://schemas.openxmlformats.org/officeDocument/2006/relationships" id="267" r:id="R714be14fec9449f9"/>
    <p:sldId xmlns:r="http://schemas.openxmlformats.org/officeDocument/2006/relationships" id="268" r:id="R081dd748f5d44aa3"/>
    <p:sldId xmlns:r="http://schemas.openxmlformats.org/officeDocument/2006/relationships" id="269" r:id="Rf151ac8a2d0e4b05"/>
    <p:sldId xmlns:r="http://schemas.openxmlformats.org/officeDocument/2006/relationships" id="270" r:id="Rbefb2d8263db4bd8"/>
    <p:sldId xmlns:r="http://schemas.openxmlformats.org/officeDocument/2006/relationships" id="271" r:id="Rb0efc85c474b431a"/>
    <p:sldId xmlns:r="http://schemas.openxmlformats.org/officeDocument/2006/relationships" id="272" r:id="R866e14c6abeb43ee"/>
    <p:sldId xmlns:r="http://schemas.openxmlformats.org/officeDocument/2006/relationships" id="273" r:id="Re1a7d19e726e40e7"/>
    <p:sldId xmlns:r="http://schemas.openxmlformats.org/officeDocument/2006/relationships" id="274" r:id="Rbcdb4c400b2944dc"/>
    <p:sldId xmlns:r="http://schemas.openxmlformats.org/officeDocument/2006/relationships" id="275" r:id="Raba1ffe9e10c4bfa"/>
    <p:sldId xmlns:r="http://schemas.openxmlformats.org/officeDocument/2006/relationships" id="276" r:id="R99fee0a21fcd4e98"/>
    <p:sldId xmlns:r="http://schemas.openxmlformats.org/officeDocument/2006/relationships" id="277" r:id="R9a985f6e98fa4567"/>
    <p:sldId xmlns:r="http://schemas.openxmlformats.org/officeDocument/2006/relationships" id="278" r:id="Rfcb13232af474e3e"/>
    <p:sldId xmlns:r="http://schemas.openxmlformats.org/officeDocument/2006/relationships" id="279" r:id="R5305fe13e8fe4b61"/>
    <p:sldId xmlns:r="http://schemas.openxmlformats.org/officeDocument/2006/relationships" id="280" r:id="R760636b0911c4516"/>
    <p:sldId xmlns:r="http://schemas.openxmlformats.org/officeDocument/2006/relationships" id="281" r:id="R07dc1371d17b4a01"/>
    <p:sldId xmlns:r="http://schemas.openxmlformats.org/officeDocument/2006/relationships" id="282" r:id="Rf7df9a76f3d04cff"/>
    <p:sldId xmlns:r="http://schemas.openxmlformats.org/officeDocument/2006/relationships" id="283" r:id="Rb00c6cfd3f704323"/>
    <p:sldId xmlns:r="http://schemas.openxmlformats.org/officeDocument/2006/relationships" id="284" r:id="R6f3f0c2de9ac40a0"/>
    <p:sldId xmlns:r="http://schemas.openxmlformats.org/officeDocument/2006/relationships" id="285" r:id="R8af9f8e813d344da"/>
    <p:sldId xmlns:r="http://schemas.openxmlformats.org/officeDocument/2006/relationships" id="286" r:id="Rd049d69490644360"/>
    <p:sldId xmlns:r="http://schemas.openxmlformats.org/officeDocument/2006/relationships" id="287" r:id="R6afb21226928405d"/>
    <p:sldId xmlns:r="http://schemas.openxmlformats.org/officeDocument/2006/relationships" id="288" r:id="R65267f8b55cd4424"/>
    <p:sldId xmlns:r="http://schemas.openxmlformats.org/officeDocument/2006/relationships" id="289" r:id="R27cf164a7dbc4415"/>
    <p:sldId xmlns:r="http://schemas.openxmlformats.org/officeDocument/2006/relationships" id="290" r:id="Re63ed57fa51347e4"/>
    <p:sldId xmlns:r="http://schemas.openxmlformats.org/officeDocument/2006/relationships" id="291" r:id="Rd4b9408f3f88474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37d7faa29114364" /><Relationship Type="http://schemas.openxmlformats.org/officeDocument/2006/relationships/slideMaster" Target="/ppt/slideMasters/slideMaster1.xml" Id="Rd828c10cd76b49eb" /><Relationship Type="http://schemas.openxmlformats.org/officeDocument/2006/relationships/notesMaster" Target="/ppt/notesMasters/notesMaster1.xml" Id="R19fc56bd272b4caf" /><Relationship Type="http://schemas.openxmlformats.org/officeDocument/2006/relationships/presProps" Target="/ppt/presProps.xml" Id="R24f9d2e62cb34afc" /><Relationship Type="http://schemas.openxmlformats.org/officeDocument/2006/relationships/tableStyles" Target="/ppt/tableStyles.xml" Id="Rdf9f489b0a644450" /><Relationship Type="http://schemas.openxmlformats.org/officeDocument/2006/relationships/slide" Target="/ppt/slides/slide1.xml" Id="R38ecc454aefe489b" /><Relationship Type="http://schemas.openxmlformats.org/officeDocument/2006/relationships/slide" Target="/ppt/slides/slide2.xml" Id="Rfd6ada5110f64ac4" /><Relationship Type="http://schemas.openxmlformats.org/officeDocument/2006/relationships/slide" Target="/ppt/slides/slide3.xml" Id="R2edcad6c99c04f06" /><Relationship Type="http://schemas.openxmlformats.org/officeDocument/2006/relationships/slide" Target="/ppt/slides/slide4.xml" Id="R8bc88105db474462" /><Relationship Type="http://schemas.openxmlformats.org/officeDocument/2006/relationships/slide" Target="/ppt/slides/slide5.xml" Id="R8fb234dd4c334167" /><Relationship Type="http://schemas.openxmlformats.org/officeDocument/2006/relationships/slide" Target="/ppt/slides/slide6.xml" Id="Rd2ad8e348cc2411c" /><Relationship Type="http://schemas.openxmlformats.org/officeDocument/2006/relationships/slide" Target="/ppt/slides/slide7.xml" Id="R9795a88d7c254e4a" /><Relationship Type="http://schemas.openxmlformats.org/officeDocument/2006/relationships/slide" Target="/ppt/slides/slide8.xml" Id="R2ab52059a76c4bde" /><Relationship Type="http://schemas.openxmlformats.org/officeDocument/2006/relationships/slide" Target="/ppt/slides/slide9.xml" Id="R159011e4300b4a10" /><Relationship Type="http://schemas.openxmlformats.org/officeDocument/2006/relationships/slide" Target="/ppt/slides/slide10.xml" Id="Rf37cb49c9c0a4194" /><Relationship Type="http://schemas.openxmlformats.org/officeDocument/2006/relationships/slide" Target="/ppt/slides/slide11.xml" Id="Refe531d279004679" /><Relationship Type="http://schemas.openxmlformats.org/officeDocument/2006/relationships/slide" Target="/ppt/slides/slide12.xml" Id="R714be14fec9449f9" /><Relationship Type="http://schemas.openxmlformats.org/officeDocument/2006/relationships/slide" Target="/ppt/slides/slide13.xml" Id="R081dd748f5d44aa3" /><Relationship Type="http://schemas.openxmlformats.org/officeDocument/2006/relationships/slide" Target="/ppt/slides/slide14.xml" Id="Rf151ac8a2d0e4b05" /><Relationship Type="http://schemas.openxmlformats.org/officeDocument/2006/relationships/slide" Target="/ppt/slides/slide15.xml" Id="Rbefb2d8263db4bd8" /><Relationship Type="http://schemas.openxmlformats.org/officeDocument/2006/relationships/slide" Target="/ppt/slides/slide16.xml" Id="Rb0efc85c474b431a" /><Relationship Type="http://schemas.openxmlformats.org/officeDocument/2006/relationships/slide" Target="/ppt/slides/slide17.xml" Id="R866e14c6abeb43ee" /><Relationship Type="http://schemas.openxmlformats.org/officeDocument/2006/relationships/slide" Target="/ppt/slides/slide18.xml" Id="Re1a7d19e726e40e7" /><Relationship Type="http://schemas.openxmlformats.org/officeDocument/2006/relationships/slide" Target="/ppt/slides/slide19.xml" Id="Rbcdb4c400b2944dc" /><Relationship Type="http://schemas.openxmlformats.org/officeDocument/2006/relationships/slide" Target="/ppt/slides/slide20.xml" Id="Raba1ffe9e10c4bfa" /><Relationship Type="http://schemas.openxmlformats.org/officeDocument/2006/relationships/slide" Target="/ppt/slides/slide21.xml" Id="R99fee0a21fcd4e98" /><Relationship Type="http://schemas.openxmlformats.org/officeDocument/2006/relationships/slide" Target="/ppt/slides/slide22.xml" Id="R9a985f6e98fa4567" /><Relationship Type="http://schemas.openxmlformats.org/officeDocument/2006/relationships/slide" Target="/ppt/slides/slide23.xml" Id="Rfcb13232af474e3e" /><Relationship Type="http://schemas.openxmlformats.org/officeDocument/2006/relationships/slide" Target="/ppt/slides/slide24.xml" Id="R5305fe13e8fe4b61" /><Relationship Type="http://schemas.openxmlformats.org/officeDocument/2006/relationships/slide" Target="/ppt/slides/slide25.xml" Id="R760636b0911c4516" /><Relationship Type="http://schemas.openxmlformats.org/officeDocument/2006/relationships/slide" Target="/ppt/slides/slide26.xml" Id="R07dc1371d17b4a01" /><Relationship Type="http://schemas.openxmlformats.org/officeDocument/2006/relationships/slide" Target="/ppt/slides/slide27.xml" Id="Rf7df9a76f3d04cff" /><Relationship Type="http://schemas.openxmlformats.org/officeDocument/2006/relationships/slide" Target="/ppt/slides/slide28.xml" Id="Rb00c6cfd3f704323" /><Relationship Type="http://schemas.openxmlformats.org/officeDocument/2006/relationships/slide" Target="/ppt/slides/slide29.xml" Id="R6f3f0c2de9ac40a0" /><Relationship Type="http://schemas.openxmlformats.org/officeDocument/2006/relationships/slide" Target="/ppt/slides/slide30.xml" Id="R8af9f8e813d344da" /><Relationship Type="http://schemas.openxmlformats.org/officeDocument/2006/relationships/slide" Target="/ppt/slides/slide31.xml" Id="Rd049d69490644360" /><Relationship Type="http://schemas.openxmlformats.org/officeDocument/2006/relationships/slide" Target="/ppt/slides/slide32.xml" Id="R6afb21226928405d" /><Relationship Type="http://schemas.openxmlformats.org/officeDocument/2006/relationships/slide" Target="/ppt/slides/slide33.xml" Id="R65267f8b55cd4424" /><Relationship Type="http://schemas.openxmlformats.org/officeDocument/2006/relationships/slide" Target="/ppt/slides/slide34.xml" Id="R27cf164a7dbc4415" /><Relationship Type="http://schemas.openxmlformats.org/officeDocument/2006/relationships/slide" Target="/ppt/slides/slide35.xml" Id="Re63ed57fa51347e4" /><Relationship Type="http://schemas.openxmlformats.org/officeDocument/2006/relationships/slide" Target="/ppt/slides/slide36.xml" Id="Rd4b9408f3f88474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b274660ac4241b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8f7f92ad7a24441" /><Relationship Type="http://schemas.openxmlformats.org/officeDocument/2006/relationships/notesMaster" Target="/ppt/notesMasters/notesMaster1.xml" Id="Re6a7cce829f0438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aa6b8bab40341e2" /><Relationship Type="http://schemas.openxmlformats.org/officeDocument/2006/relationships/notesMaster" Target="/ppt/notesMasters/notesMaster1.xml" Id="R4c1050f77bff494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13d277d612b491d" /><Relationship Type="http://schemas.openxmlformats.org/officeDocument/2006/relationships/notesMaster" Target="/ppt/notesMasters/notesMaster1.xml" Id="Rb0028f578309427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f8ee147a4da4af4" /><Relationship Type="http://schemas.openxmlformats.org/officeDocument/2006/relationships/notesMaster" Target="/ppt/notesMasters/notesMaster1.xml" Id="R509cd52c8ca545a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2cd09e705d14132" /><Relationship Type="http://schemas.openxmlformats.org/officeDocument/2006/relationships/notesMaster" Target="/ppt/notesMasters/notesMaster1.xml" Id="Rfca93d30e8b648e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74f3c74b2634532" /><Relationship Type="http://schemas.openxmlformats.org/officeDocument/2006/relationships/notesMaster" Target="/ppt/notesMasters/notesMaster1.xml" Id="Rb5fd0200ab464fe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b3c92ae23d24302" /><Relationship Type="http://schemas.openxmlformats.org/officeDocument/2006/relationships/notesMaster" Target="/ppt/notesMasters/notesMaster1.xml" Id="R276d282d1b63473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bdb747160f54e20" /><Relationship Type="http://schemas.openxmlformats.org/officeDocument/2006/relationships/notesMaster" Target="/ppt/notesMasters/notesMaster1.xml" Id="R7764180f68cb47f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23a7a4e490c40e0" /><Relationship Type="http://schemas.openxmlformats.org/officeDocument/2006/relationships/notesMaster" Target="/ppt/notesMasters/notesMaster1.xml" Id="Rd37e8a1d5a714dd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3554c150c504869" /><Relationship Type="http://schemas.openxmlformats.org/officeDocument/2006/relationships/notesMaster" Target="/ppt/notesMasters/notesMaster1.xml" Id="R3046bc88dda9460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204bc34017f4387" /><Relationship Type="http://schemas.openxmlformats.org/officeDocument/2006/relationships/notesMaster" Target="/ppt/notesMasters/notesMaster1.xml" Id="R6bf98f95b909422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40b94d8db144e47" /><Relationship Type="http://schemas.openxmlformats.org/officeDocument/2006/relationships/notesMaster" Target="/ppt/notesMasters/notesMaster1.xml" Id="R6464e6bf62e2444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30a9398137746bc" /><Relationship Type="http://schemas.openxmlformats.org/officeDocument/2006/relationships/notesMaster" Target="/ppt/notesMasters/notesMaster1.xml" Id="R65a5b13936fa4f7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e693972d1fd0475c" /><Relationship Type="http://schemas.openxmlformats.org/officeDocument/2006/relationships/notesMaster" Target="/ppt/notesMasters/notesMaster1.xml" Id="R6b356158eaf846c1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5d9c5934ca6440d" /><Relationship Type="http://schemas.openxmlformats.org/officeDocument/2006/relationships/notesMaster" Target="/ppt/notesMasters/notesMaster1.xml" Id="Rf735b1b07e4b484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0d8176cf73c4f26" /><Relationship Type="http://schemas.openxmlformats.org/officeDocument/2006/relationships/notesMaster" Target="/ppt/notesMasters/notesMaster1.xml" Id="R60dc62d6f4184d54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f45c358431847a9" /><Relationship Type="http://schemas.openxmlformats.org/officeDocument/2006/relationships/notesMaster" Target="/ppt/notesMasters/notesMaster1.xml" Id="R5e8bee60648f4366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7a9dc57b5bb24b67" /><Relationship Type="http://schemas.openxmlformats.org/officeDocument/2006/relationships/notesMaster" Target="/ppt/notesMasters/notesMaster1.xml" Id="Recc90c1896b04b71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2dd6c686261247c0" /><Relationship Type="http://schemas.openxmlformats.org/officeDocument/2006/relationships/notesMaster" Target="/ppt/notesMasters/notesMaster1.xml" Id="R819d8428f1de411f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ca06ce3369ce474b" /><Relationship Type="http://schemas.openxmlformats.org/officeDocument/2006/relationships/notesMaster" Target="/ppt/notesMasters/notesMaster1.xml" Id="R1e48732f1fc940c8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57d08d3548ac4124" /><Relationship Type="http://schemas.openxmlformats.org/officeDocument/2006/relationships/notesMaster" Target="/ppt/notesMasters/notesMaster1.xml" Id="R0ec1016003434b44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0056dc4de94247b1" /><Relationship Type="http://schemas.openxmlformats.org/officeDocument/2006/relationships/notesMaster" Target="/ppt/notesMasters/notesMaster1.xml" Id="R352dde2824874ae9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0175a25320f84576" /><Relationship Type="http://schemas.openxmlformats.org/officeDocument/2006/relationships/notesMaster" Target="/ppt/notesMasters/notesMaster1.xml" Id="R815e2e5d61794667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20301a085fdc4786" /><Relationship Type="http://schemas.openxmlformats.org/officeDocument/2006/relationships/notesMaster" Target="/ppt/notesMasters/notesMaster1.xml" Id="R9247daa34c564ffd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065978574f054641" /><Relationship Type="http://schemas.openxmlformats.org/officeDocument/2006/relationships/notesMaster" Target="/ppt/notesMasters/notesMaster1.xml" Id="R7bdfb7c8e15f4a87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a070cbdb3a8641f6" /><Relationship Type="http://schemas.openxmlformats.org/officeDocument/2006/relationships/notesMaster" Target="/ppt/notesMasters/notesMaster1.xml" Id="R41c738a40e844616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cf799fc13bb44d78" /><Relationship Type="http://schemas.openxmlformats.org/officeDocument/2006/relationships/notesMaster" Target="/ppt/notesMasters/notesMaster1.xml" Id="R6b39c34b2ae94f5e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60e6adcb8cba4410" /><Relationship Type="http://schemas.openxmlformats.org/officeDocument/2006/relationships/notesMaster" Target="/ppt/notesMasters/notesMaster1.xml" Id="R5fb76b0dfef14961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81d77664c7414611" /><Relationship Type="http://schemas.openxmlformats.org/officeDocument/2006/relationships/notesMaster" Target="/ppt/notesMasters/notesMaster1.xml" Id="R0ba6fb94677545a2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067bb4251d0643f8" /><Relationship Type="http://schemas.openxmlformats.org/officeDocument/2006/relationships/notesMaster" Target="/ppt/notesMasters/notesMaster1.xml" Id="R459be1d6ab3a4a82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046f970b76564537" /><Relationship Type="http://schemas.openxmlformats.org/officeDocument/2006/relationships/notesMaster" Target="/ppt/notesMasters/notesMaster1.xml" Id="Rbc9e6e6114844d15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590d419738de4417" /><Relationship Type="http://schemas.openxmlformats.org/officeDocument/2006/relationships/notesMaster" Target="/ppt/notesMasters/notesMaster1.xml" Id="Rf617668fae2849ee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01243ad935dc4302" /><Relationship Type="http://schemas.openxmlformats.org/officeDocument/2006/relationships/notesMaster" Target="/ppt/notesMasters/notesMaster1.xml" Id="R4469118c4a544ddc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9ba97945673340c0" /><Relationship Type="http://schemas.openxmlformats.org/officeDocument/2006/relationships/notesMaster" Target="/ppt/notesMasters/notesMaster1.xml" Id="Rd3d0e47b83764b6e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d4e461908e0e4bc3" /><Relationship Type="http://schemas.openxmlformats.org/officeDocument/2006/relationships/notesMaster" Target="/ppt/notesMasters/notesMaster1.xml" Id="R3b79ac189bd24477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13202553cfac485a" /><Relationship Type="http://schemas.openxmlformats.org/officeDocument/2006/relationships/notesMaster" Target="/ppt/notesMasters/notesMaster1.xml" Id="R497680125f82406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Proyecto: VCM-C 001.</a:t>
            </a:r>
          </a:p>
          <a:p xmlns:a="http://schemas.openxmlformats.org/drawingml/2006/main">
            <a:r>
              <a:t>FEL: VCM-001_FEL_601F793A_1786331639.pdf</a:t>
            </a:r>
          </a:p>
          <a:p xmlns:a="http://schemas.openxmlformats.org/drawingml/2006/main">
            <a:r>
              <a:t>Estimación final: VCM-001_FINAL_SUBMITTED_QUOTE_Vas-Con-Maz-Kickboxing_2cd3f445.pdf</a:t>
            </a:r>
          </a:p>
          <a:p xmlns:a="http://schemas.openxmlformats.org/drawingml/2006/main">
            <a:r>
              <a:t>Fotografía: 0b754769b4f5783a66fb2d7d143aa5ab-medium.JPG. Identidad SHA-256: 83eb3fe532d15b9a166e186d08bb545fa23ee30dc0025fff9e98843b38fcf965. Proyecto: VCM-C 001.</a:t>
            </a:r>
          </a:p>
          <a:p xmlns:a="http://schemas.openxmlformats.org/drawingml/2006/main">
            <a:r>
              <a:t>Logotipos originales: VCM-symbol-transparent.svg y CR3-symbol-transparent.svg, según la marca visible.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Estructura confirmada directamente por el usuario: Homebuilders International LLC, empresa matriz; Vas con Maz, S.A., empresa operativa en Guatemala; ConstruR3, división residencial de VCM.</a:t>
            </a:r>
          </a:p>
          <a:p xmlns:a="http://schemas.openxmlformats.org/drawingml/2006/main">
            <a:r>
              <a:t>Logotipos originales: VCM-symbol-transparent.svg y CR3-symbol-transparent.svg, según la marca visible.</a:t>
            </a:r>
          </a:p>
          <ns0:p xmlns:ns0="http://schemas.openxmlformats.org/drawingml/2006/main">
            <ns0:r>
              <ns0:t>Homebuilders International: logotipo y tipografía oficiales de https://hbuildersinternational.com. Diseño seleccionado por el usuario: jerarquía escalonada sobre fondo oscuro.</ns0:t>
            </ns0:r>
          </ns0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Retratos, cargos y biografías: https://vasconmaz.com/nosotros.html y currículos enlazados.</a:t>
            </a:r>
          </a:p>
          <a:p xmlns:a="http://schemas.openxmlformats.org/drawingml/2006/main">
            <a:r>
              <a:t>Retrato: 36-luis-mazariegos-socio-fundador-y-gerente.jpg.</a:t>
            </a:r>
          </a:p>
          <a:p xmlns:a="http://schemas.openxmlformats.org/drawingml/2006/main">
            <a:r>
              <a:t>Retrato: 37-felix-vasquez-socio-fundador.jpg.</a:t>
            </a:r>
          </a:p>
          <a:p xmlns:a="http://schemas.openxmlformats.org/drawingml/2006/main">
            <a:r>
              <a:t>Retrato: 38-andre-vasquez-socio-fundador.jpg.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Declaración directa del usuario, 23 de septiembre de 2026: YouTube Campus, San Bruno, último proyecto completado bajo McGuire and Hester como Project Engineer; ZOOX, estacionamiento y estación de carga en San Francisco, proyecto actual. Más de US$10 millones por proyecto. Experiencia personal de Luis, no contratos ni ingresos de VCM/ConstruR3.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Proyecto: VCM-C 001.</a:t>
            </a:r>
          </a:p>
          <a:p xmlns:a="http://schemas.openxmlformats.org/drawingml/2006/main">
            <a:r>
              <a:t>FEL: VCM-001_FEL_601F793A_1786331639.pdf</a:t>
            </a:r>
          </a:p>
          <a:p xmlns:a="http://schemas.openxmlformats.org/drawingml/2006/main">
            <a:r>
              <a:t>Estimación final: VCM-001_FINAL_SUBMITTED_QUOTE_Vas-Con-Maz-Kickboxing_2cd3f445.pdf</a:t>
            </a:r>
          </a:p>
          <a:p xmlns:a="http://schemas.openxmlformats.org/drawingml/2006/main">
            <a:r>
              <a:t>Fotografía: 0b754769b4f5783a66fb2d7d143aa5ab-medium.JPG. Identidad SHA-256: 83eb3fe532d15b9a166e186d08bb545fa23ee30dc0025fff9e98843b38fcf965. Proyecto: VCM-C 001.</a:t>
            </a:r>
          </a:p>
          <a:p xmlns:a="http://schemas.openxmlformats.org/drawingml/2006/main">
            <a:r>
              <a:t>Logotipos originales: VCM-symbol-transparent.svg y CR3-symbol-transparent.svg, según la marca visible.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Proyecto: VCM 002.</a:t>
            </a:r>
          </a:p>
          <a:p xmlns:a="http://schemas.openxmlformats.org/drawingml/2006/main">
            <a:r>
              <a:t>Estimación final: VCM-002_FINAL_SUBMITTED_QUOTE_Vas-Con-Maz-Kickboxing-2_8792c555.pdf</a:t>
            </a:r>
          </a:p>
          <a:p xmlns:a="http://schemas.openxmlformats.org/drawingml/2006/main">
            <a:r>
              <a:t>Proyecto: VCM 003.</a:t>
            </a:r>
          </a:p>
          <a:p xmlns:a="http://schemas.openxmlformats.org/drawingml/2006/main">
            <a:r>
              <a:t>FEL: E34BEEA5-D5A4-483D-96CF-CCF52DE1A374.pdf</a:t>
            </a:r>
          </a:p>
          <a:p xmlns:a="http://schemas.openxmlformats.org/drawingml/2006/main">
            <a:r>
              <a:t>Estimación final: VCM-003_FINAL_SUBMITTED_QUOTE_Vas-Con-Maz-Kickboxing-3_3caea475.pdf</a:t>
            </a:r>
          </a:p>
          <a:p xmlns:a="http://schemas.openxmlformats.org/drawingml/2006/main">
            <a:r>
              <a:t>Proyecto: VCM 008.</a:t>
            </a:r>
          </a:p>
          <a:p xmlns:a="http://schemas.openxmlformats.org/drawingml/2006/main">
            <a:r>
              <a:t>Estimación final: VCM-008_FINAL_SUBMITTED_QUOTE_Cotizacion-por-banos-en-Cine-Latino_cfb5a947.pdf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Proyecto: VCM-C 001.</a:t>
            </a:r>
          </a:p>
          <a:p xmlns:a="http://schemas.openxmlformats.org/drawingml/2006/main">
            <a:r>
              <a:t>FEL: VCM-001_FEL_601F793A_1786331639.pdf</a:t>
            </a:r>
          </a:p>
          <a:p xmlns:a="http://schemas.openxmlformats.org/drawingml/2006/main">
            <a:r>
              <a:t>Estimación final: VCM-001_FINAL_SUBMITTED_QUOTE_Vas-Con-Maz-Kickboxing_2cd3f445.pdf</a:t>
            </a:r>
          </a:p>
          <a:p xmlns:a="http://schemas.openxmlformats.org/drawingml/2006/main">
            <a:r>
              <a:t>Fotografía: 0b754769b4f5783a66fb2d7d143aa5ab-medium.JPG. Identidad SHA-256: 83eb3fe532d15b9a166e186d08bb545fa23ee30dc0025fff9e98843b38fcf965. Proyecto: VCM-C 001.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Proyecto: VCM-C 001.</a:t>
            </a:r>
          </a:p>
          <a:p xmlns:a="http://schemas.openxmlformats.org/drawingml/2006/main">
            <a:r>
              <a:t>FEL: VCM-001_FEL_601F793A_1786331639.pdf</a:t>
            </a:r>
          </a:p>
          <a:p xmlns:a="http://schemas.openxmlformats.org/drawingml/2006/main">
            <a:r>
              <a:t>Estimación final: VCM-001_FINAL_SUBMITTED_QUOTE_Vas-Con-Maz-Kickboxing_2cd3f445.pdf</a:t>
            </a:r>
          </a:p>
          <a:p xmlns:a="http://schemas.openxmlformats.org/drawingml/2006/main">
            <a:r>
              <a:t>Fotografía: 115c7d16acebdec8476242ccb0dbc3d3-medium.JPG. Identidad SHA-256: 1c76e534172c50ec31102249a9c8e38506454b66f60b4c189947529969eb1e76. Proyecto: VCM-C 001.</a:t>
            </a:r>
          </a:p>
          <a:p xmlns:a="http://schemas.openxmlformats.org/drawingml/2006/main">
            <a:r>
              <a:t>Fotografía: 11a385612456066d3d2f6f73af946931-medium.JPG. Identidad SHA-256: 11be13d2ea91742281ff1e57cc291fa72c43dfc7a665b709b5d3f25c38746148. Proyecto: VCM-C 001.</a:t>
            </a:r>
          </a:p>
          <a:p xmlns:a="http://schemas.openxmlformats.org/drawingml/2006/main">
            <a:r>
              <a:t>Fotografía: 1c93cf8c6b0825e830e1a1bbde000f1b-medium.JPG. Identidad SHA-256: 816374339e3fdd4ba131beae98f5e25eb25acb857d90e2234fe222d78468c156. Proyecto: VCM-C 001.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Proyecto: VCM-C 001.</a:t>
            </a:r>
          </a:p>
          <a:p xmlns:a="http://schemas.openxmlformats.org/drawingml/2006/main">
            <a:r>
              <a:t>FEL: VCM-001_FEL_601F793A_1786331639.pdf</a:t>
            </a:r>
          </a:p>
          <a:p xmlns:a="http://schemas.openxmlformats.org/drawingml/2006/main">
            <a:r>
              <a:t>Estimación final: VCM-001_FINAL_SUBMITTED_QUOTE_Vas-Con-Maz-Kickboxing_2cd3f445.pdf</a:t>
            </a:r>
          </a:p>
          <a:p xmlns:a="http://schemas.openxmlformats.org/drawingml/2006/main">
            <a:r>
              <a:t>Fotografía: 538c0a3eee8f65d83b76ff8fa40ebef6-medium.JPG. Identidad SHA-256: 90472932e04f4f3c41c89a583adbc17b614d9f13973beb9e4fb5a75dc014fd23. Proyecto: VCM-C 001.</a:t>
            </a:r>
          </a:p>
          <a:p xmlns:a="http://schemas.openxmlformats.org/drawingml/2006/main">
            <a:r>
              <a:t>Fotografía: 91614288a72847c42bc7607c0f06bac2-medium.JPG. Identidad SHA-256: 264d229e5e315ed359bb525851d097e16d6b3a11ec7f79a2100d81ebec32f83c. Proyecto: VCM-C 001.</a:t>
            </a:r>
          </a:p>
          <a:p xmlns:a="http://schemas.openxmlformats.org/drawingml/2006/main">
            <a:r>
              <a:t>Fotografía: 2a605a3990dd3463b6a8ffa8e6511dcc-medium.JPG. Identidad SHA-256: fe6b990b3aebbe5b08df53b8c07805d51b312db559b95e6bf4503e6593236231. Proyecto: VCM-C 001.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Proyecto: VCM-C 001.</a:t>
            </a:r>
          </a:p>
          <a:p xmlns:a="http://schemas.openxmlformats.org/drawingml/2006/main">
            <a:r>
              <a:t>FEL: VCM-001_FEL_601F793A_1786331639.pdf</a:t>
            </a:r>
          </a:p>
          <a:p xmlns:a="http://schemas.openxmlformats.org/drawingml/2006/main">
            <a:r>
              <a:t>Estimación final: VCM-001_FINAL_SUBMITTED_QUOTE_Vas-Con-Maz-Kickboxing_2cd3f445.pdf</a:t>
            </a:r>
          </a:p>
          <a:p xmlns:a="http://schemas.openxmlformats.org/drawingml/2006/main">
            <a:r>
              <a:t>Fotografía: a547079f1b89e3be3a9f5f5452f50424-medium.JPG. Identidad SHA-256: d4d3ea51e81b785417b277ca93b2a26f140eb915093f16a84b58c9e4704edfff. Proyecto: VCM-C 001.</a:t>
            </a:r>
          </a:p>
          <a:p xmlns:a="http://schemas.openxmlformats.org/drawingml/2006/main">
            <a:r>
              <a:t>Fotografía: d777b15162b8d62962f8170d61a442f2-medium.JPG. Identidad SHA-256: 95e29632761d53b8026de611125b8586ed443bc11f58f03d57da25112747fde3. Proyecto: VCM-C 001.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Proyecto: VCM-C 001.</a:t>
            </a:r>
          </a:p>
          <a:p xmlns:a="http://schemas.openxmlformats.org/drawingml/2006/main">
            <a:r>
              <a:t>FEL: VCM-001_FEL_601F793A_1786331639.pdf</a:t>
            </a:r>
          </a:p>
          <a:p xmlns:a="http://schemas.openxmlformats.org/drawingml/2006/main">
            <a:r>
              <a:t>Estimación final: VCM-001_FINAL_SUBMITTED_QUOTE_Vas-Con-Maz-Kickboxing_2cd3f445.pdf</a:t>
            </a:r>
          </a:p>
          <a:p xmlns:a="http://schemas.openxmlformats.org/drawingml/2006/main">
            <a:r>
              <a:t>Video: V031.mp4. Proyecto: VCM-C 001.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Proyecto: VCM 004.</a:t>
            </a:r>
          </a:p>
          <a:p xmlns:a="http://schemas.openxmlformats.org/drawingml/2006/main">
            <a:r>
              <a:t>FEL: VCM-004_FEL_2B09F07C_2571979781.pdf</a:t>
            </a:r>
          </a:p>
          <a:p xmlns:a="http://schemas.openxmlformats.org/drawingml/2006/main">
            <a:r>
              <a:t>Estimación final: VCM-004_FINAL_SUBMITTED_QUOTE_Vas-Con-Maz-Kickboxing-4_aec3b937.pdf</a:t>
            </a:r>
          </a:p>
          <a:p xmlns:a="http://schemas.openxmlformats.org/drawingml/2006/main">
            <a:r>
              <a:t>Fotografía: 08b38f44b3594bf87fb38bc083cf78eb-medium.JPG. Identidad SHA-256: a19c296a2c0974d14fc4d4a82b4e979d1058d64f71adc1bfe9d4f298359979e9. Proyecto: VCM 004.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Proyecto: VCM 004.</a:t>
            </a:r>
          </a:p>
          <a:p xmlns:a="http://schemas.openxmlformats.org/drawingml/2006/main">
            <a:r>
              <a:t>FEL: VCM-004_FEL_2B09F07C_2571979781.pdf</a:t>
            </a:r>
          </a:p>
          <a:p xmlns:a="http://schemas.openxmlformats.org/drawingml/2006/main">
            <a:r>
              <a:t>Estimación final: VCM-004_FINAL_SUBMITTED_QUOTE_Vas-Con-Maz-Kickboxing-4_aec3b937.pdf</a:t>
            </a:r>
          </a:p>
          <a:p xmlns:a="http://schemas.openxmlformats.org/drawingml/2006/main">
            <a:r>
              <a:t>Fotografía: 17b96ed843d6de513f9a7974debeffd6-medium.JPG. Identidad SHA-256: 16ccfb2a535ede1ea950d4c139eb097aca2f02f3426df954ae1a9c30a300e401. Proyecto: VCM 004.</a:t>
            </a:r>
          </a:p>
          <a:p xmlns:a="http://schemas.openxmlformats.org/drawingml/2006/main">
            <a:r>
              <a:t>Fotografía: 28bf97b4bdae6575dd84d2f703e7dd1d-medium.JPG. Identidad SHA-256: e744500260b455ee3927cc1ef1bcbf76e9e3de8768d5de2b507828c07591cbf2. Proyecto: VCM 004.</a:t>
            </a:r>
          </a:p>
          <a:p xmlns:a="http://schemas.openxmlformats.org/drawingml/2006/main">
            <a:r>
              <a:t>Fotografía: 11a059dd033dc9ff137c64dee6655028-medium.JPG. Identidad SHA-256: 413b6ead7486ddb6941fb7f9b5b0e69a0d968db45ffaf6c6cfae631fa3036f76. Proyecto: VCM 004.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Proyecto: VCM 004.</a:t>
            </a:r>
          </a:p>
          <a:p xmlns:a="http://schemas.openxmlformats.org/drawingml/2006/main">
            <a:r>
              <a:t>FEL: VCM-004_FEL_2B09F07C_2571979781.pdf</a:t>
            </a:r>
          </a:p>
          <a:p xmlns:a="http://schemas.openxmlformats.org/drawingml/2006/main">
            <a:r>
              <a:t>Estimación final: VCM-004_FINAL_SUBMITTED_QUOTE_Vas-Con-Maz-Kickboxing-4_aec3b937.pdf</a:t>
            </a:r>
          </a:p>
          <a:p xmlns:a="http://schemas.openxmlformats.org/drawingml/2006/main">
            <a:r>
              <a:t>Fotografía: 75e52253d41ee0cfb6ef3bb03dcbb8c0-medium.JPG. Identidad SHA-256: 02844fb152530b42e8f3dd4fa46ae438ecb2ead85e4b1ca221ecd5ce0815e942. Proyecto: VCM 004.</a:t>
            </a:r>
          </a:p>
          <a:p xmlns:a="http://schemas.openxmlformats.org/drawingml/2006/main">
            <a:r>
              <a:t>Fotografía: 4a118bb42335ab32cb4953dab7c6bada-medium.JPG. Identidad SHA-256: 7ad236c9007f94e062ff9ec770617d70307329b6ad103be0d9b39d354bb3cc6d. Proyecto: VCM 004.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Proyecto: VCM 004.</a:t>
            </a:r>
          </a:p>
          <a:p xmlns:a="http://schemas.openxmlformats.org/drawingml/2006/main">
            <a:r>
              <a:t>FEL: VCM-004_FEL_2B09F07C_2571979781.pdf</a:t>
            </a:r>
          </a:p>
          <a:p xmlns:a="http://schemas.openxmlformats.org/drawingml/2006/main">
            <a:r>
              <a:t>Estimación final: VCM-004_FINAL_SUBMITTED_QUOTE_Vas-Con-Maz-Kickboxing-4_aec3b937.pdf</a:t>
            </a:r>
          </a:p>
          <a:p xmlns:a="http://schemas.openxmlformats.org/drawingml/2006/main">
            <a:r>
              <a:t>Fotografía: 8b98070dd58fb3296b1af8c872d428cf-medium.JPG. Identidad SHA-256: e05cedd1f3e47ec22fb3748cb1cb6396ddf200695c422edd38ee278797740a9f. Proyecto: VCM 004.</a:t>
            </a:r>
          </a:p>
          <a:p xmlns:a="http://schemas.openxmlformats.org/drawingml/2006/main">
            <a:r>
              <a:t>Fotografía: ac57e9c4e2d6c4f3f8b4f5948c6be788-medium.JPG. Identidad SHA-256: 7f9447f291f1c1d14dda842ef4b1c71f4a66ce19b62fd1ffd9794a2878b50c8d. Proyecto: VCM 004.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Proyecto: VCM 004.</a:t>
            </a:r>
          </a:p>
          <a:p xmlns:a="http://schemas.openxmlformats.org/drawingml/2006/main">
            <a:r>
              <a:t>FEL: VCM-004_FEL_2B09F07C_2571979781.pdf</a:t>
            </a:r>
          </a:p>
          <a:p xmlns:a="http://schemas.openxmlformats.org/drawingml/2006/main">
            <a:r>
              <a:t>Estimación final: VCM-004_FINAL_SUBMITTED_QUOTE_Vas-Con-Maz-Kickboxing-4_aec3b937.pdf</a:t>
            </a:r>
          </a:p>
          <a:p xmlns:a="http://schemas.openxmlformats.org/drawingml/2006/main">
            <a:r>
              <a:t>Video: V001.mp4. Proyecto: VCM 004.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Proyecto: CDAG Coban.</a:t>
            </a:r>
          </a:p>
          <a:p xmlns:a="http://schemas.openxmlformats.org/drawingml/2006/main">
            <a:r>
              <a:t>Fotografía: WhatsApp Image 2026-09-22 at 06.21.51 (1).jpeg. Identidad SHA-256: 4e4cfc974e5c2b844eef267b189e48da5377b0ca9b77ee7646b0ac422e7a28d3. Proyecto: CDAG Coban.</a:t>
            </a:r>
          </a:p>
          <a:p xmlns:a="http://schemas.openxmlformats.org/drawingml/2006/main">
            <a:r>
              <a:t>Alcance y denominación CDAG Cobán confirmados por el usuario: puertas, marcos y sobremarcos; retrabajo del piso de caucho instalado por terceros.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Proyecto: CDAG Coban.</a:t>
            </a:r>
          </a:p>
          <a:p xmlns:a="http://schemas.openxmlformats.org/drawingml/2006/main">
            <a:r>
              <a:t>Fotografía: WhatsApp Image 2026-09-22 at 06.21.50 (1).jpeg. Identidad SHA-256: 6273b161a06741f943ca705fecef282cf7bf6998714ac8089a7c9f8df3800790. Proyecto: CDAG Coban.</a:t>
            </a:r>
          </a:p>
          <a:p xmlns:a="http://schemas.openxmlformats.org/drawingml/2006/main">
            <a:r>
              <a:t>Fotografía: WhatsApp Image 2026-09-22 at 06.21.51 (2).jpeg. Identidad SHA-256: 2fbd006141afc6e7e2afaff4c240b1f079de634394ec636a7a10226207c965ea. Proyecto: CDAG Coban.</a:t>
            </a:r>
          </a:p>
          <a:p xmlns:a="http://schemas.openxmlformats.org/drawingml/2006/main">
            <a:r>
              <a:t>Fotografía: WhatsApp Image 2026-09-22 at 06.21.52 (2).jpeg. Identidad SHA-256: b33aac61c33ca061dda16714b7bfe8e8d280e108e456743dfedb2b99e7062898. Proyecto: CDAG Coban.</a:t>
            </a:r>
          </a:p>
          <a:p xmlns:a="http://schemas.openxmlformats.org/drawingml/2006/main">
            <a:r>
              <a:t>Alcance y denominación CDAG Cobán confirmados por el usuario: puertas, marcos y sobremarcos; retrabajo del piso de caucho instalado por terceros.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Proyecto: CDAG Coban.</a:t>
            </a:r>
          </a:p>
          <a:p xmlns:a="http://schemas.openxmlformats.org/drawingml/2006/main">
            <a:r>
              <a:t>Fotografía: WhatsApp Image 2026-09-22 at 06.21.54 (1).jpeg. Identidad SHA-256: f832ceb5eab5c8f376c532b1cd68de8b157eee9b4dd73c08275ce24ae861ba43. Proyecto: CDAG Coban.</a:t>
            </a:r>
          </a:p>
          <a:p xmlns:a="http://schemas.openxmlformats.org/drawingml/2006/main">
            <a:r>
              <a:t>Fotografía: WhatsApp Image 2026-09-22 at 06.21.55.jpeg. Identidad SHA-256: e5a02003ab13439c0eb2510c13be84ceb2905911f242eca9a792b9825b0f7723. Proyecto: CDAG Coban.</a:t>
            </a:r>
          </a:p>
          <a:p xmlns:a="http://schemas.openxmlformats.org/drawingml/2006/main">
            <a:r>
              <a:t>Fotografía: WhatsApp Image 2026-09-22 at 06.22.00 (1).jpeg. Identidad SHA-256: f3d27d673b6df30ee2a0292761e6a33f6fca38828e7fbf88239005d88c20da69. Proyecto: CDAG Coban.</a:t>
            </a:r>
          </a:p>
          <a:p xmlns:a="http://schemas.openxmlformats.org/drawingml/2006/main">
            <a:r>
              <a:t>Alcance y denominación CDAG Cobán confirmados por el usuario: puertas, marcos y sobremarcos; retrabajo del piso de caucho instalado por terceros.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Proyecto: CDAG Coban.</a:t>
            </a:r>
          </a:p>
          <a:p xmlns:a="http://schemas.openxmlformats.org/drawingml/2006/main">
            <a:r>
              <a:t>Fotografía: WhatsApp Image 2026-09-22 at 06.21.53.jpeg. Identidad SHA-256: 43a6e2a28fe8d1d4be89d088c2d26e0fd45a51dd1ce77a129738e9153cc1f96e. Proyecto: CDAG Coban.</a:t>
            </a:r>
          </a:p>
          <a:p xmlns:a="http://schemas.openxmlformats.org/drawingml/2006/main">
            <a:r>
              <a:t>Fotografía: WhatsApp Image 2026-09-22 at 06.21.56.jpeg. Identidad SHA-256: 28746717712053822d6e46356b7f93c47dba9ba041d40d5aa76c1848562634b1. Proyecto: CDAG Coban.</a:t>
            </a:r>
          </a:p>
          <a:p xmlns:a="http://schemas.openxmlformats.org/drawingml/2006/main">
            <a:r>
              <a:t>Fotografía: WhatsApp Image 2026-09-22 at 06.21.58 (3).jpeg. Identidad SHA-256: da09563f334d5b2eb5dcded695a9297583a81ac8c84434dc74fb48beea8940f6. Proyecto: CDAG Coban.</a:t>
            </a:r>
          </a:p>
          <a:p xmlns:a="http://schemas.openxmlformats.org/drawingml/2006/main">
            <a:r>
              <a:t>Alcance y denominación CDAG Cobán confirmados por el usuario: puertas, marcos y sobremarcos; retrabajo del piso de caucho instalado por terceros.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Proyecto: CDAG Coban.</a:t>
            </a:r>
          </a:p>
          <a:p xmlns:a="http://schemas.openxmlformats.org/drawingml/2006/main">
            <a:r>
              <a:t>Fotografía: WhatsApp Image 2026-09-22 at 06.22.03 (1).jpeg. Identidad SHA-256: 0b1ecc68fb4216e1c29280be290ed85c24de4117aa9b96015c877314789892a9. Proyecto: CDAG Coban.</a:t>
            </a:r>
          </a:p>
          <a:p xmlns:a="http://schemas.openxmlformats.org/drawingml/2006/main">
            <a:r>
              <a:t>Fotografía: WhatsApp Image 2026-09-22 at 06.22.04 (2).jpeg. Identidad SHA-256: abb63a6d67c3845c8e023c70df334ea318d46fea17b3c3d0ca04ba185d72640d. Proyecto: CDAG Coban.</a:t>
            </a:r>
          </a:p>
          <a:p xmlns:a="http://schemas.openxmlformats.org/drawingml/2006/main">
            <a:r>
              <a:t>Alcance y denominación CDAG Cobán confirmados por el usuario: puertas, marcos y sobremarcos; retrabajo del piso de caucho instalado por terceros.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Proyecto: CDAG Coban.</a:t>
            </a:r>
          </a:p>
          <a:p xmlns:a="http://schemas.openxmlformats.org/drawingml/2006/main">
            <a:r>
              <a:t>Fotografía: WhatsApp Image 2026-09-22 at 06.22.05 (3).jpeg. Identidad SHA-256: 42150e25f755993d2327b210ded73ddd43595754b852205d7a7044f451f9de34. Proyecto: CDAG Coban.</a:t>
            </a:r>
          </a:p>
          <a:p xmlns:a="http://schemas.openxmlformats.org/drawingml/2006/main">
            <a:r>
              <a:t>Fotografía: WhatsApp Image 2026-09-22 at 06.22.02 (2).jpeg. Identidad SHA-256: 43304690d13f8a906558dbe129ee5a7123e006334148f34ba5e768626455dc08. Proyecto: CDAG Coban.</a:t>
            </a:r>
          </a:p>
          <a:p xmlns:a="http://schemas.openxmlformats.org/drawingml/2006/main">
            <a:r>
              <a:t>Alcance y denominación CDAG Cobán confirmados por el usuario: puertas, marcos y sobremarcos; retrabajo del piso de caucho instalado por terceros.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Proyecto: CR3-C 007.</a:t>
            </a:r>
          </a:p>
          <a:p xmlns:a="http://schemas.openxmlformats.org/drawingml/2006/main">
            <a:r>
              <a:t>FEL: CR3-007_FEL_C8BEE735_1714704106.pdf</a:t>
            </a:r>
          </a:p>
          <a:p xmlns:a="http://schemas.openxmlformats.org/drawingml/2006/main">
            <a:r>
              <a:t>FEL: CR3-007_FEL_E81E9C69_177227886.pdf</a:t>
            </a:r>
          </a:p>
          <a:p xmlns:a="http://schemas.openxmlformats.org/drawingml/2006/main">
            <a:r>
              <a:t>Fotografía: 3bfff23c274774cb047234576072142b-medium.JPG. Identidad SHA-256: a8e4892a8ceea8c37f41aa1d96bd39cbc38c4f3b3b0b4ebadcdfb6f72e370f86. Proyecto: CR3-C 007.</a:t>
            </a:r>
          </a:p>
          <a:p xmlns:a="http://schemas.openxmlformats.org/drawingml/2006/main">
            <a:r>
              <a:t>Logotipos originales: VCM-symbol-transparent.svg y CR3-symbol-transparent.svg, según la marca visible.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Proyecto: CR3-C 002.</a:t>
            </a:r>
          </a:p>
          <a:p xmlns:a="http://schemas.openxmlformats.org/drawingml/2006/main">
            <a:r>
              <a:t>FEL: CR3-002_FEL_8E3A1029_1737965654.pdf</a:t>
            </a:r>
          </a:p>
          <a:p xmlns:a="http://schemas.openxmlformats.org/drawingml/2006/main">
            <a:r>
              <a:t>Fotografía: CDAG-AAHFOTO-8478.jpg. Identidad SHA-256: d3ce61e647c276a9c441d0b4df6ae9b3f7203e881764958f197ed57c568f32b4. Proyecto: CR3-C 002.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Proyecto: CR3-C 003.</a:t>
            </a:r>
          </a:p>
          <a:p xmlns:a="http://schemas.openxmlformats.org/drawingml/2006/main">
            <a:r>
              <a:t>FEL: CR3-003_FEL_CCA7EA39_4209263111.pdf</a:t>
            </a:r>
          </a:p>
          <a:p xmlns:a="http://schemas.openxmlformats.org/drawingml/2006/main">
            <a:r>
              <a:t>Fotografía: CDAG-AAHFOTO-8455.jpg. Identidad SHA-256: a69caf368908da71d27b3149db56a7bfb02ed922d6e28721d12b5b034427f6c0. Proyecto: CR3-C 003.</a:t>
            </a:r>
          </a:p>
          <a:p xmlns:a="http://schemas.openxmlformats.org/drawingml/2006/main">
            <a:r>
              <a:t>Fotografía: CDAG-AAHFOTO-8457.jpg. Identidad SHA-256: 96309e9cf142a65c446920a1ff98e2c71ebe6b58bdc1b46fda50f3552047f573. Proyecto: CR3-C 003.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Proyecto: CR3-C 006.</a:t>
            </a:r>
          </a:p>
          <a:p xmlns:a="http://schemas.openxmlformats.org/drawingml/2006/main">
            <a:r>
              <a:t>FEL: CR3-006_FEL_74668C1B_1647657311.pdf</a:t>
            </a:r>
          </a:p>
          <a:p xmlns:a="http://schemas.openxmlformats.org/drawingml/2006/main">
            <a:r>
              <a:t>Proyecto: CR3-C 007.</a:t>
            </a:r>
          </a:p>
          <a:p xmlns:a="http://schemas.openxmlformats.org/drawingml/2006/main">
            <a:r>
              <a:t>FEL: CR3-007_FEL_C8BEE735_1714704106.pdf</a:t>
            </a:r>
          </a:p>
          <a:p xmlns:a="http://schemas.openxmlformats.org/drawingml/2006/main">
            <a:r>
              <a:t>FEL: CR3-007_FEL_E81E9C69_177227886.pdf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Proyecto: CR3-C 007.</a:t>
            </a:r>
          </a:p>
          <a:p xmlns:a="http://schemas.openxmlformats.org/drawingml/2006/main">
            <a:r>
              <a:t>FEL: CR3-007_FEL_C8BEE735_1714704106.pdf</a:t>
            </a:r>
          </a:p>
          <a:p xmlns:a="http://schemas.openxmlformats.org/drawingml/2006/main">
            <a:r>
              <a:t>FEL: CR3-007_FEL_E81E9C69_177227886.pdf</a:t>
            </a:r>
          </a:p>
          <a:p xmlns:a="http://schemas.openxmlformats.org/drawingml/2006/main">
            <a:r>
              <a:t>Fotografía: 3bfff23c274774cb047234576072142b-medium.JPG. Identidad SHA-256: a8e4892a8ceea8c37f41aa1d96bd39cbc38c4f3b3b0b4ebadcdfb6f72e370f86. Proyecto: CR3-C 007.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Proyecto: CR3-C 007.</a:t>
            </a:r>
          </a:p>
          <a:p xmlns:a="http://schemas.openxmlformats.org/drawingml/2006/main">
            <a:r>
              <a:t>FEL: CR3-007_FEL_C8BEE735_1714704106.pdf</a:t>
            </a:r>
          </a:p>
          <a:p xmlns:a="http://schemas.openxmlformats.org/drawingml/2006/main">
            <a:r>
              <a:t>FEL: CR3-007_FEL_E81E9C69_177227886.pdf</a:t>
            </a:r>
          </a:p>
          <a:p xmlns:a="http://schemas.openxmlformats.org/drawingml/2006/main">
            <a:r>
              <a:t>Fotografía: fab92a788d4207de98abebbb11ec3c75-medium.JPG. Identidad SHA-256: 0d5e674be0b35742a902ae9860001a90a43339a9d7a9ac23fc93196492d39333. Proyecto: CR3-C 007.</a:t>
            </a:r>
          </a:p>
          <a:p xmlns:a="http://schemas.openxmlformats.org/drawingml/2006/main">
            <a:r>
              <a:t>Fotografía: CDAG-AAHFOTO-8421.jpg. Identidad SHA-256: 0c9256f945399ddf7ba80ed618d4e84c45509d2cb8c64d6534c2a9a2c8861ec1. Proyecto: CR3-C 007.</a:t>
            </a:r>
          </a:p>
          <a:p xmlns:a="http://schemas.openxmlformats.org/drawingml/2006/main">
            <a:r>
              <a:t>Fotografía: CDAG-AAHFOTO-8425.jpg. Identidad SHA-256: b0ab0c569d03af7323ac9e8d0494f567c808db7669c0230ff98171b59f241406. Proyecto: CR3-C 007.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Proyecto: CR3-C 007.</a:t>
            </a:r>
          </a:p>
          <a:p xmlns:a="http://schemas.openxmlformats.org/drawingml/2006/main">
            <a:r>
              <a:t>FEL: CR3-007_FEL_C8BEE735_1714704106.pdf</a:t>
            </a:r>
          </a:p>
          <a:p xmlns:a="http://schemas.openxmlformats.org/drawingml/2006/main">
            <a:r>
              <a:t>FEL: CR3-007_FEL_E81E9C69_177227886.pdf</a:t>
            </a:r>
          </a:p>
          <a:p xmlns:a="http://schemas.openxmlformats.org/drawingml/2006/main">
            <a:r>
              <a:t>Fotografía: CDAG-AAHFOTO-8437.jpg. Identidad SHA-256: 5b427369ba48c4dde4bc7be337f41f095b7d01730a11d5ac88ea88aa82c8dd34. Proyecto: CR3-C 007.</a:t>
            </a:r>
          </a:p>
          <a:p xmlns:a="http://schemas.openxmlformats.org/drawingml/2006/main">
            <a:r>
              <a:t>Fotografía: CDAG-AAHFOTO-8435.jpg. Identidad SHA-256: 2bf4bb69394332d26eb56157d8fa01bfb7c63c96ec1506e7b27e010dbd1b4dcd. Proyecto: CR3-C 007.</a:t>
            </a:r>
          </a:p>
          <a:p xmlns:a="http://schemas.openxmlformats.org/drawingml/2006/main">
            <a:r>
              <a:t>Fotografía: CDAG-AAHFOTO-8449.jpg. Identidad SHA-256: 0c2e1ad1883b9a8c4db5532d314650d2cb7fa9be21d13c123fadde8af281a671. Proyecto: CR3-C 007.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Proyecto: Parque Mateo - Remodelación de Interiores para Airbnb.</a:t>
            </a:r>
          </a:p>
          <a:p xmlns:a="http://schemas.openxmlformats.org/drawingml/2006/main">
            <a:r>
              <a:t>Fotografía: AAH-AIRBNBPARQUEMATEO-1815.jpg. Identidad SHA-256: 1b396ed7bfd3272d49d9c5c491c75b3d0c2cb868a2115ab79eb1b5c2ce3d5499. Proyecto: Parque Mateo - Remodelación de Interiores para Airbnb.</a:t>
            </a:r>
          </a:p>
          <a:p xmlns:a="http://schemas.openxmlformats.org/drawingml/2006/main">
            <a:r>
              <a:t>Parque Mateo: inclusión editorial de interiores solicitada expresamente por el usuario. Fotografías originales de PROPERTY MANAGEMENT / PARQUE MATEO / FOTOS. No se atribuyen pago, cierre contractual ni titularidad corporativa.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Proyecto: Parque Mateo - Remodelación de Interiores para Airbnb.</a:t>
            </a:r>
          </a:p>
          <a:p xmlns:a="http://schemas.openxmlformats.org/drawingml/2006/main">
            <a:r>
              <a:t>Fotografía: AAH-AIRBNBPARQUEMATEO-1395.jpg. Identidad SHA-256: 5b1280bba706fc5e8fd15a417b24314992a8aa2bc6946d8b032310e8318a00e1. Proyecto: Parque Mateo - Remodelación de Interiores para Airbnb.</a:t>
            </a:r>
          </a:p>
          <a:p xmlns:a="http://schemas.openxmlformats.org/drawingml/2006/main">
            <a:r>
              <a:t>Fotografía: AAH-AIRBNBPARQUEMATEO-1517.jpg. Identidad SHA-256: 900c0c71b353ee1e4d211f7dab91111280e003f492d07d8e2d48f1aa7a1b8646. Proyecto: Parque Mateo - Remodelación de Interiores para Airbnb.</a:t>
            </a:r>
          </a:p>
          <a:p xmlns:a="http://schemas.openxmlformats.org/drawingml/2006/main">
            <a:r>
              <a:t>Fotografía: AAH-AIRBNBPARQUEMATEO-1684.jpg. Identidad SHA-256: d7a4c5c7e2e61a93b011d157fa4e994e47f54a333f219f0ec7dfe0255cd76455. Proyecto: Parque Mateo - Remodelación de Interiores para Airbnb.</a:t>
            </a:r>
          </a:p>
          <a:p xmlns:a="http://schemas.openxmlformats.org/drawingml/2006/main">
            <a:r>
              <a:t>Parque Mateo: inclusión editorial de interiores solicitada expresamente por el usuario. Fotografías originales de PROPERTY MANAGEMENT / PARQUE MATEO / FOTOS. No se atribuyen pago, cierre contractual ni titularidad corporativa.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Proyecto: Parque Mateo - Remodelación de Interiores para Airbnb.</a:t>
            </a:r>
          </a:p>
          <a:p xmlns:a="http://schemas.openxmlformats.org/drawingml/2006/main">
            <a:r>
              <a:t>Fotografía: AAH-AIRBNBPARQUEMATEO-1721.jpg. Identidad SHA-256: 2d3ec178a2be479520f3d957b8324679745b2c2cf3424c39975873feec132deb. Proyecto: Parque Mateo - Remodelación de Interiores para Airbnb.</a:t>
            </a:r>
          </a:p>
          <a:p xmlns:a="http://schemas.openxmlformats.org/drawingml/2006/main">
            <a:r>
              <a:t>Fotografía: AAH-AIRBNBPARQUEMATEO-1714.jpg. Identidad SHA-256: fa0696b9a64562b8b30bd60ca21b64bbcb2a9c082bc8276736c48eecf36ee9fd. Proyecto: Parque Mateo - Remodelación de Interiores para Airbnb.</a:t>
            </a:r>
          </a:p>
          <a:p xmlns:a="http://schemas.openxmlformats.org/drawingml/2006/main">
            <a:r>
              <a:t>Fotografía: AAH-AIRBNBPARQUEMATEO-1761.jpg. Identidad SHA-256: 0f714143ede1b61b8078ea5d220598cf00fd688845645c7fe8eba98651fbf82b. Proyecto: Parque Mateo - Remodelación de Interiores para Airbnb.</a:t>
            </a:r>
          </a:p>
          <a:p xmlns:a="http://schemas.openxmlformats.org/drawingml/2006/main">
            <a:r>
              <a:t>Parque Mateo: inclusión editorial de interiores solicitada expresamente por el usuario. Fotografías originales de PROPERTY MANAGEMENT / PARQUE MATEO / FOTOS. No se atribuyen pago, cierre contractual ni titularidad corporativa.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Proyecto: Parque Mateo - Remodelación de Interiores para Airbnb.</a:t>
            </a:r>
          </a:p>
          <a:p xmlns:a="http://schemas.openxmlformats.org/drawingml/2006/main">
            <a:r>
              <a:t>Fotografía: AAH-AIRBNBPARQUEMATEO-1785.jpg. Identidad SHA-256: dd89fc041e675c0f204d02a1e1909a2611be2db770cc2b38e06883c93e2e3d57. Proyecto: Parque Mateo - Remodelación de Interiores para Airbnb.</a:t>
            </a:r>
          </a:p>
          <a:p xmlns:a="http://schemas.openxmlformats.org/drawingml/2006/main">
            <a:r>
              <a:t>Fotografía: AAH-AIRBNBPARQUEMATEO-1786.jpg. Identidad SHA-256: aebf149a377949e5b285d182170308b555ae9033b5b5e68f218359fede9e681f. Proyecto: Parque Mateo - Remodelación de Interiores para Airbnb.</a:t>
            </a:r>
          </a:p>
          <a:p xmlns:a="http://schemas.openxmlformats.org/drawingml/2006/main">
            <a:r>
              <a:t>Fotografía: AAH-AIRBNBPARQUEMATEO-1809.jpg. Identidad SHA-256: dd3ebf055d52eaee3725dd0e977db7dfdc5e290ef29d6833072d11d92712abf6. Proyecto: Parque Mateo - Remodelación de Interiores para Airbnb.</a:t>
            </a:r>
          </a:p>
          <a:p xmlns:a="http://schemas.openxmlformats.org/drawingml/2006/main">
            <a:r>
              <a:t>Parque Mateo: inclusión editorial de interiores solicitada expresamente por el usuario. Fotografías originales de PROPERTY MANAGEMENT / PARQUE MATEO / FOTOS. No se atribuyen pago, cierre contractual ni titularidad corporativa.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Proyecto: Parque Mateo - Remodelación de Interiores para Airbnb.</a:t>
            </a:r>
          </a:p>
          <a:p xmlns:a="http://schemas.openxmlformats.org/drawingml/2006/main">
            <a:r>
              <a:t>Fotografía: AAH-AIRBNBPARQUEMATEO-1814.jpg. Identidad SHA-256: ef491c8937e766b9c0c4af23e507fa3037e77c70b743e22314c34fbae3495128. Proyecto: Parque Mateo - Remodelación de Interiores para Airbnb.</a:t>
            </a:r>
          </a:p>
          <a:p xmlns:a="http://schemas.openxmlformats.org/drawingml/2006/main">
            <a:r>
              <a:t>Fotografía: AAH-AIRBNBPARQUEMATEO-1864.jpg. Identidad SHA-256: 1030658a91dbb508579bbbca965fe96d3eb41f0ea5aa86d1528d6733c2ed62a7. Proyecto: Parque Mateo - Remodelación de Interiores para Airbnb.</a:t>
            </a:r>
          </a:p>
          <a:p xmlns:a="http://schemas.openxmlformats.org/drawingml/2006/main">
            <a:r>
              <a:t>Parque Mateo: inclusión editorial de interiores solicitada expresamente por el usuario. Fotografías originales de PROPERTY MANAGEMENT / PARQUE MATEO / FOTOS. No se atribuyen pago, cierre contractual ni titularidad corporativa.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Proyecto: Parque Mateo - Remodelación de Interiores para Airbnb.</a:t>
            </a:r>
          </a:p>
          <a:p xmlns:a="http://schemas.openxmlformats.org/drawingml/2006/main">
            <a:r>
              <a:t>Fotografía: AAH-AIRBNBPARQUEMATEO-1885.jpg. Identidad SHA-256: 782d1d3b86683a61f51bc1cd73e379f9e6751bd8ff9a64a70d76ebd4078eaa98. Proyecto: Parque Mateo - Remodelación de Interiores para Airbnb.</a:t>
            </a:r>
          </a:p>
          <a:p xmlns:a="http://schemas.openxmlformats.org/drawingml/2006/main">
            <a:r>
              <a:t>Fotografía: AAH-AIRBNBPARQUEMATEO-1900.jpg. Identidad SHA-256: f1d73283da8bdf9e47e736e78532bfa8a8d344a6b16a81cebf97a1192277a72b. Proyecto: Parque Mateo - Remodelación de Interiores para Airbnb.</a:t>
            </a:r>
          </a:p>
          <a:p xmlns:a="http://schemas.openxmlformats.org/drawingml/2006/main">
            <a:r>
              <a:t>Parque Mateo: inclusión editorial de interiores solicitada expresamente por el usuario. Fotografías originales de PROPERTY MANAGEMENT / PARQUE MATEO / FOTOS. No se atribuyen pago, cierre contractual ni titularidad corporativa.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Contactos: https://vasconmaz.com y https://construr3.com.</a:t>
            </a:r>
          </a:p>
          <a:p xmlns:a="http://schemas.openxmlformats.org/drawingml/2006/main">
            <a:r>
              <a:t>Logotipos originales: VCM-symbol-transparent.svg y CR3-symbol-transparent.svg, según la marca visible.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orgHybrid_slideLayout1.xml.rels><?xml version='1.0' encoding='UTF-8' standalone='yes'?>
<Relationships xmlns="http://schemas.openxmlformats.org/package/2006/relationships"><Relationship Type="http://schemas.openxmlformats.org/officeDocument/2006/relationships/slideMaster" Target="../slideMasters/orgHybrid_slideMaster1.xml" Id="Rcc28a04fee9e4487"/></Relationship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e70d7c1f6c64ccf" /></Relationships>
</file>

<file path=ppt/slideLayouts/orgHybrid_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orgHybrid_slideMaster1.xml.rels><?xml version='1.0' encoding='UTF-8' standalone='yes'?>
<Relationships xmlns="http://schemas.openxmlformats.org/package/2006/relationships"><Relationship Type="http://schemas.openxmlformats.org/officeDocument/2006/relationships/theme" Target="theme/orgHybrid_theme2.xml" Id="R4eb492544ecb4497"/><Relationship Type="http://schemas.openxmlformats.org/officeDocument/2006/relationships/slideLayout" Target="../slideLayouts/orgHybrid_slideLayout1.xml" Id="Rf86b93cee14d433b"/></Relationships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e62ecfc6bf14d16" /><Relationship Type="http://schemas.openxmlformats.org/officeDocument/2006/relationships/slideLayout" Target="/ppt/slideLayouts/slideLayout1.xml" Id="Rede30ab2702b4690" /></Relationships>
</file>

<file path=ppt/slideMasters/orgHybrid_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86b93cee14d433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de30ab2702b469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orgHybrid_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73b11b63c9b64c2f"/><Relationship Type="http://schemas.openxmlformats.org/officeDocument/2006/relationships/image" Target="/ppt/media/image.jpeg" Id="R9eada975dbaa4b86"/><Relationship Type="http://schemas.openxmlformats.org/officeDocument/2006/relationships/image" Target="/ppt/media/image.png" Id="Rd09703b04dbf4725"/><Relationship Type="http://schemas.openxmlformats.org/officeDocument/2006/relationships/image" Target="/ppt/media/image.svg" Id="R9689ef006ee7417d"/><Relationship Type="http://schemas.openxmlformats.org/officeDocument/2006/relationships/image" Target="/ppt/media/image2.png" Id="R18153838c54f45c3"/><Relationship Type="http://schemas.openxmlformats.org/officeDocument/2006/relationships/image" Target="/ppt/media/image2.svg" Id="Rf7dc68a1f55b4f1b"/><Relationship Type="http://schemas.openxmlformats.org/officeDocument/2006/relationships/notesSlide" Target="/ppt/notesSlides/notesSlide1.xml" Id="R28fbfa00173f4a4d"/></Relationships>
</file>

<file path=ppt/slides/_rels/slide2.xml.rels><?xml version='1.0' encoding='UTF-8' standalone='yes'?>
<Relationships xmlns="http://schemas.openxmlformats.org/package/2006/relationships"><Relationship Type="http://schemas.openxmlformats.org/officeDocument/2006/relationships/slideLayout" Target="../slideLayouts/orgHybrid_slideLayout1.xml" Id="R43dfa904bf4f4e7a"/><Relationship Type="http://schemas.openxmlformats.org/officeDocument/2006/relationships/image" Target="../media/orgHybrid_image.png" Id="R32f7a4e9bfd54849"/><Relationship Type="http://schemas.openxmlformats.org/officeDocument/2006/relationships/image" Target="../media/orgHybrid_image2.png" Id="Rdd221066bb1f4634"/><Relationship Type="http://schemas.openxmlformats.org/officeDocument/2006/relationships/image" Target="../media/orgHybrid_image3.png" Id="R3751ffc36987478b"/><Relationship Type="http://schemas.openxmlformats.org/officeDocument/2006/relationships/notesSlide" Target="../notesSlides/notesSlide2.xml" Id="R30390b65ce394f90"/></Relationships>
</file>

<file path=ppt/slides/_rels/slide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3e97066cc38c4624"/><Relationship Type="http://schemas.openxmlformats.org/officeDocument/2006/relationships/image" Target="/ppt/media/image2.jpeg" Id="R5329ef7bedb947d7"/><Relationship Type="http://schemas.openxmlformats.org/officeDocument/2006/relationships/image" Target="/ppt/media/image3.jpeg" Id="R179f9cf04c404392"/><Relationship Type="http://schemas.openxmlformats.org/officeDocument/2006/relationships/image" Target="/ppt/media/image4.jpeg" Id="R70437fb1cb6f4d70"/><Relationship Type="http://schemas.openxmlformats.org/officeDocument/2006/relationships/notesSlide" Target="/ppt/notesSlides/notesSlide3.xml" Id="Reb0ee3d6a96046eb"/></Relationships>
</file>

<file path=ppt/slides/_rels/slide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87efdb7809eb4669"/><Relationship Type="http://schemas.openxmlformats.org/officeDocument/2006/relationships/notesSlide" Target="/ppt/notesSlides/notesSlide4.xml" Id="R2ab190f845fc4564"/></Relationships>
</file>

<file path=ppt/slides/_rels/slide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f57b11e2fbdd49a9"/><Relationship Type="http://schemas.openxmlformats.org/officeDocument/2006/relationships/image" Target="/ppt/media/image5.jpeg" Id="Rcd855492037149fe"/><Relationship Type="http://schemas.openxmlformats.org/officeDocument/2006/relationships/image" Target="/ppt/media/image5.png" Id="R843c3c878abb4b89"/><Relationship Type="http://schemas.openxmlformats.org/officeDocument/2006/relationships/image" Target="/ppt/media/image5.svg" Id="R2b39f21c542d431f"/><Relationship Type="http://schemas.openxmlformats.org/officeDocument/2006/relationships/notesSlide" Target="/ppt/notesSlides/notesSlide5.xml" Id="Rba6e1c9086024dbc"/></Relationships>
</file>

<file path=ppt/slides/_rels/slide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5e6f663a543041ec"/><Relationship Type="http://schemas.openxmlformats.org/officeDocument/2006/relationships/notesSlide" Target="/ppt/notesSlides/notesSlide6.xml" Id="Rc2fbc38603a740ed"/></Relationships>
</file>

<file path=ppt/slides/_rels/slide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eb05a335c600484a"/><Relationship Type="http://schemas.openxmlformats.org/officeDocument/2006/relationships/image" Target="/ppt/media/image6.jpeg" Id="Refeb293b79644323"/><Relationship Type="http://schemas.openxmlformats.org/officeDocument/2006/relationships/image" Target="/ppt/media/image7.jpeg" Id="Raa5e1fab43a14ea2"/><Relationship Type="http://schemas.openxmlformats.org/officeDocument/2006/relationships/notesSlide" Target="/ppt/notesSlides/notesSlide7.xml" Id="Rb822fea3c95a4f22"/></Relationships>
</file>

<file path=ppt/slides/_rels/slide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b0964209ff66464d"/><Relationship Type="http://schemas.openxmlformats.org/officeDocument/2006/relationships/image" Target="/ppt/media/image8.jpeg" Id="Rfc541dffb2294e11"/><Relationship Type="http://schemas.openxmlformats.org/officeDocument/2006/relationships/image" Target="/ppt/media/image9.jpeg" Id="R4c489260233540d2"/><Relationship Type="http://schemas.openxmlformats.org/officeDocument/2006/relationships/image" Target="/ppt/media/image10.jpeg" Id="Rc5a0e3dd79804175"/><Relationship Type="http://schemas.openxmlformats.org/officeDocument/2006/relationships/notesSlide" Target="/ppt/notesSlides/notesSlide8.xml" Id="Ra1d4eb90f2ac4da8"/></Relationships>
</file>

<file path=ppt/slides/_rels/slide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3da2013ce1bf4609"/><Relationship Type="http://schemas.openxmlformats.org/officeDocument/2006/relationships/image" Target="/ppt/media/image11.jpeg" Id="Rc8d189a8a1ee47a5"/><Relationship Type="http://schemas.openxmlformats.org/officeDocument/2006/relationships/image" Target="/ppt/media/image12.jpeg" Id="Raf7660f75c5a4b2d"/><Relationship Type="http://schemas.openxmlformats.org/officeDocument/2006/relationships/image" Target="/ppt/media/image13.jpeg" Id="Rfaaacf3ebcde4fbc"/><Relationship Type="http://schemas.openxmlformats.org/officeDocument/2006/relationships/notesSlide" Target="/ppt/notesSlides/notesSlide9.xml" Id="R2c0c5e311a294c84"/></Relationships>
</file>

<file path=ppt/slides/_rels/slide1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cb814b457a3949f1"/><Relationship Type="http://schemas.openxmlformats.org/officeDocument/2006/relationships/image" Target="/ppt/media/image14.jpeg" Id="R36bd7ef2e2184bcd"/><Relationship Type="http://schemas.openxmlformats.org/officeDocument/2006/relationships/image" Target="/ppt/media/image15.jpeg" Id="R8cf91b9e12fe427f"/><Relationship Type="http://schemas.openxmlformats.org/officeDocument/2006/relationships/notesSlide" Target="/ppt/notesSlides/notesSlide10.xml" Id="Rd6b867b6720a4147"/></Relationships>
</file>

<file path=ppt/slides/_rels/slide1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904db7c0a99c4fae"/><Relationship Type="http://schemas.openxmlformats.org/officeDocument/2006/relationships/image" Target="/ppt/media/image16.jpeg" Id="Rb00e896457064078"/><Relationship Type="http://schemas.openxmlformats.org/officeDocument/2006/relationships/notesSlide" Target="/ppt/notesSlides/notesSlide11.xml" Id="R1a4f5d614427457a"/><Relationship Id="rIdVideo1" Type="http://schemas.openxmlformats.org/officeDocument/2006/relationships/video" Target="../media/V031.mp4"/><Relationship Id="rIdMedia1" Type="http://schemas.microsoft.com/office/2007/relationships/media" Target="../media/V031.mp4"/></Relationships>
</file>

<file path=ppt/slides/_rels/slide1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38ae5ad5c9614b65"/><Relationship Type="http://schemas.openxmlformats.org/officeDocument/2006/relationships/image" Target="/ppt/media/image17.jpeg" Id="Rbb7eea0e4db14e11"/><Relationship Type="http://schemas.openxmlformats.org/officeDocument/2006/relationships/image" Target="/ppt/media/image18.jpeg" Id="Re54707c622f4487f"/><Relationship Type="http://schemas.openxmlformats.org/officeDocument/2006/relationships/notesSlide" Target="/ppt/notesSlides/notesSlide12.xml" Id="Rc708be3987e54e9a"/></Relationships>
</file>

<file path=ppt/slides/_rels/slide1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fb357598dfac4e68"/><Relationship Type="http://schemas.openxmlformats.org/officeDocument/2006/relationships/image" Target="/ppt/media/image19.jpeg" Id="R4da94a5635c54b1b"/><Relationship Type="http://schemas.openxmlformats.org/officeDocument/2006/relationships/image" Target="/ppt/media/image20.jpeg" Id="R9965fa62ac1d4adb"/><Relationship Type="http://schemas.openxmlformats.org/officeDocument/2006/relationships/image" Target="/ppt/media/image21.jpeg" Id="Rb01df02a7e974c02"/><Relationship Type="http://schemas.openxmlformats.org/officeDocument/2006/relationships/notesSlide" Target="/ppt/notesSlides/notesSlide13.xml" Id="Rc42579e228914729"/></Relationships>
</file>

<file path=ppt/slides/_rels/slide1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0db6b6eca6404992"/><Relationship Type="http://schemas.openxmlformats.org/officeDocument/2006/relationships/image" Target="/ppt/media/image22.jpeg" Id="Rb2b98124800249f1"/><Relationship Type="http://schemas.openxmlformats.org/officeDocument/2006/relationships/image" Target="/ppt/media/image23.jpeg" Id="R0bef43ed8e3e48cd"/><Relationship Type="http://schemas.openxmlformats.org/officeDocument/2006/relationships/image" Target="/ppt/media/image24.jpeg" Id="R655060be81b74466"/><Relationship Type="http://schemas.openxmlformats.org/officeDocument/2006/relationships/notesSlide" Target="/ppt/notesSlides/notesSlide14.xml" Id="Rc5798bb5fd6c4de3"/></Relationships>
</file>

<file path=ppt/slides/_rels/slide1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98b396cce0e44934"/><Relationship Type="http://schemas.openxmlformats.org/officeDocument/2006/relationships/image" Target="/ppt/media/image25.jpeg" Id="Rb1cf3602849c48dc"/><Relationship Type="http://schemas.openxmlformats.org/officeDocument/2006/relationships/image" Target="/ppt/media/image26.jpeg" Id="R027dac6ae93d4c02"/><Relationship Type="http://schemas.openxmlformats.org/officeDocument/2006/relationships/notesSlide" Target="/ppt/notesSlides/notesSlide15.xml" Id="Raf4f039335ef44c9"/></Relationships>
</file>

<file path=ppt/slides/_rels/slide1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dda9080e2f2748fc"/><Relationship Type="http://schemas.openxmlformats.org/officeDocument/2006/relationships/image" Target="/ppt/media/image27.jpeg" Id="R87e60c334d39484c"/><Relationship Type="http://schemas.openxmlformats.org/officeDocument/2006/relationships/notesSlide" Target="/ppt/notesSlides/notesSlide16.xml" Id="Rd3010dc26b884ef0"/><Relationship Id="rIdVideo2" Type="http://schemas.openxmlformats.org/officeDocument/2006/relationships/video" Target="../media/V001.mp4"/><Relationship Id="rIdMedia2" Type="http://schemas.microsoft.com/office/2007/relationships/media" Target="../media/V001.mp4"/></Relationships>
</file>

<file path=ppt/slides/_rels/slide1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5f0db7f2faab4b6e"/><Relationship Type="http://schemas.openxmlformats.org/officeDocument/2006/relationships/image" Target="/ppt/media/image28.jpeg" Id="R5c36c0c21f1a42f7"/><Relationship Type="http://schemas.openxmlformats.org/officeDocument/2006/relationships/image" Target="/ppt/media/image29.jpeg" Id="R518afaa51091491d"/><Relationship Type="http://schemas.openxmlformats.org/officeDocument/2006/relationships/notesSlide" Target="/ppt/notesSlides/notesSlide17.xml" Id="Rcfa588b73455494a"/></Relationships>
</file>

<file path=ppt/slides/_rels/slide1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90d9ce3223ed4f2a"/><Relationship Type="http://schemas.openxmlformats.org/officeDocument/2006/relationships/image" Target="/ppt/media/image30.jpeg" Id="R345aa7f912b4438f"/><Relationship Type="http://schemas.openxmlformats.org/officeDocument/2006/relationships/image" Target="/ppt/media/image31.jpeg" Id="Rc5751630280c4f6e"/><Relationship Type="http://schemas.openxmlformats.org/officeDocument/2006/relationships/image" Target="/ppt/media/image32.jpeg" Id="Rdb143e5a6aa54119"/><Relationship Type="http://schemas.openxmlformats.org/officeDocument/2006/relationships/notesSlide" Target="/ppt/notesSlides/notesSlide18.xml" Id="R499e565f5082459a"/></Relationships>
</file>

<file path=ppt/slides/_rels/slide1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c74ebbcac92545b4"/><Relationship Type="http://schemas.openxmlformats.org/officeDocument/2006/relationships/image" Target="/ppt/media/image33.jpeg" Id="Rec0b1d14624542c3"/><Relationship Type="http://schemas.openxmlformats.org/officeDocument/2006/relationships/image" Target="/ppt/media/image34.jpeg" Id="R46716f1d75e34670"/><Relationship Type="http://schemas.openxmlformats.org/officeDocument/2006/relationships/image" Target="/ppt/media/image35.jpeg" Id="Rfad7b35cbd0f453b"/><Relationship Type="http://schemas.openxmlformats.org/officeDocument/2006/relationships/notesSlide" Target="/ppt/notesSlides/notesSlide19.xml" Id="R73136de1b9174a88"/></Relationships>
</file>

<file path=ppt/slides/_rels/slide2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c1edd13ec7df4454"/><Relationship Type="http://schemas.openxmlformats.org/officeDocument/2006/relationships/image" Target="/ppt/media/image36.jpeg" Id="R6caa848fff724551"/><Relationship Type="http://schemas.openxmlformats.org/officeDocument/2006/relationships/image" Target="/ppt/media/image37.jpeg" Id="R35d08a90184241bb"/><Relationship Type="http://schemas.openxmlformats.org/officeDocument/2006/relationships/image" Target="/ppt/media/image38.jpeg" Id="R70e1e2062d264487"/><Relationship Type="http://schemas.openxmlformats.org/officeDocument/2006/relationships/notesSlide" Target="/ppt/notesSlides/notesSlide20.xml" Id="R86288d9cf9e44504"/></Relationships>
</file>

<file path=ppt/slides/_rels/slide2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b221afd641964b43"/><Relationship Type="http://schemas.openxmlformats.org/officeDocument/2006/relationships/image" Target="/ppt/media/image39.jpeg" Id="Rd154b71e44b04c95"/><Relationship Type="http://schemas.openxmlformats.org/officeDocument/2006/relationships/image" Target="/ppt/media/image40.jpeg" Id="Rd724999e4f2c4c66"/><Relationship Type="http://schemas.openxmlformats.org/officeDocument/2006/relationships/notesSlide" Target="/ppt/notesSlides/notesSlide21.xml" Id="R1ebf40795adb464a"/></Relationships>
</file>

<file path=ppt/slides/_rels/slide2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7acd6d06293a47fd"/><Relationship Type="http://schemas.openxmlformats.org/officeDocument/2006/relationships/image" Target="/ppt/media/image41.jpeg" Id="R367c65302abd4e7f"/><Relationship Type="http://schemas.openxmlformats.org/officeDocument/2006/relationships/image" Target="/ppt/media/image42.jpeg" Id="Rcd62a90d4bf5498e"/><Relationship Type="http://schemas.openxmlformats.org/officeDocument/2006/relationships/image" Target="/ppt/media/image43.jpeg" Id="R7a054233aedc40eb"/><Relationship Type="http://schemas.openxmlformats.org/officeDocument/2006/relationships/notesSlide" Target="/ppt/notesSlides/notesSlide22.xml" Id="R65d66f90fca9465e"/></Relationships>
</file>

<file path=ppt/slides/_rels/slide2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ee1cca6d7dc74060"/><Relationship Type="http://schemas.openxmlformats.org/officeDocument/2006/relationships/image" Target="/ppt/media/image44.jpeg" Id="R2eb8fe007aa74e80"/><Relationship Type="http://schemas.openxmlformats.org/officeDocument/2006/relationships/image" Target="/ppt/media/image6.png" Id="R2fd397037fb6494c"/><Relationship Type="http://schemas.openxmlformats.org/officeDocument/2006/relationships/image" Target="/ppt/media/image6.svg" Id="R1c8209da9b71497f"/><Relationship Type="http://schemas.openxmlformats.org/officeDocument/2006/relationships/notesSlide" Target="/ppt/notesSlides/notesSlide23.xml" Id="R1d1f55a15b964311"/></Relationships>
</file>

<file path=ppt/slides/_rels/slide2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a32ac968a8ee49f6"/><Relationship Type="http://schemas.openxmlformats.org/officeDocument/2006/relationships/image" Target="/ppt/media/image45.jpeg" Id="R6e189c452a31492e"/><Relationship Type="http://schemas.openxmlformats.org/officeDocument/2006/relationships/image" Target="/ppt/media/image46.jpeg" Id="Rdb752607769040de"/><Relationship Type="http://schemas.openxmlformats.org/officeDocument/2006/relationships/notesSlide" Target="/ppt/notesSlides/notesSlide24.xml" Id="R098074ffad664933"/></Relationships>
</file>

<file path=ppt/slides/_rels/slide2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665adde33e24489d"/><Relationship Type="http://schemas.openxmlformats.org/officeDocument/2006/relationships/image" Target="/ppt/media/image47.jpeg" Id="Rf64cd3b2f9f344a9"/><Relationship Type="http://schemas.openxmlformats.org/officeDocument/2006/relationships/image" Target="/ppt/media/image48.jpeg" Id="Rae746d113ab444b4"/><Relationship Type="http://schemas.openxmlformats.org/officeDocument/2006/relationships/image" Target="/ppt/media/image49.jpeg" Id="R4f73dc231da7404e"/><Relationship Type="http://schemas.openxmlformats.org/officeDocument/2006/relationships/notesSlide" Target="/ppt/notesSlides/notesSlide25.xml" Id="R7782566d95c444ad"/></Relationships>
</file>

<file path=ppt/slides/_rels/slide2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048d740f417d487d"/><Relationship Type="http://schemas.openxmlformats.org/officeDocument/2006/relationships/notesSlide" Target="/ppt/notesSlides/notesSlide26.xml" Id="R171ddac884354774"/></Relationships>
</file>

<file path=ppt/slides/_rels/slide2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4ec0ea0262314c46"/><Relationship Type="http://schemas.openxmlformats.org/officeDocument/2006/relationships/image" Target="/ppt/media/image50.jpeg" Id="Rffcba8f685354fcc"/><Relationship Type="http://schemas.openxmlformats.org/officeDocument/2006/relationships/image" Target="/ppt/media/image51.jpeg" Id="R3d308bc44ad3464e"/><Relationship Type="http://schemas.openxmlformats.org/officeDocument/2006/relationships/notesSlide" Target="/ppt/notesSlides/notesSlide27.xml" Id="R9bfbcb43050a41dd"/></Relationships>
</file>

<file path=ppt/slides/_rels/slide2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6eca885b8a3e45b0"/><Relationship Type="http://schemas.openxmlformats.org/officeDocument/2006/relationships/image" Target="/ppt/media/image52.jpeg" Id="R84c9dc8b5f8c443d"/><Relationship Type="http://schemas.openxmlformats.org/officeDocument/2006/relationships/image" Target="/ppt/media/image53.jpeg" Id="R3c175bdef2cf4694"/><Relationship Type="http://schemas.openxmlformats.org/officeDocument/2006/relationships/image" Target="/ppt/media/image54.jpeg" Id="Rc18b3ab36b024633"/><Relationship Type="http://schemas.openxmlformats.org/officeDocument/2006/relationships/notesSlide" Target="/ppt/notesSlides/notesSlide28.xml" Id="R3f492eba76504a98"/></Relationships>
</file>

<file path=ppt/slides/_rels/slide2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3a13fd64820f4ec0"/><Relationship Type="http://schemas.openxmlformats.org/officeDocument/2006/relationships/image" Target="/ppt/media/image55.jpeg" Id="R813ee379dd64407d"/><Relationship Type="http://schemas.openxmlformats.org/officeDocument/2006/relationships/image" Target="/ppt/media/image56.jpeg" Id="R2ad8641412174513"/><Relationship Type="http://schemas.openxmlformats.org/officeDocument/2006/relationships/image" Target="/ppt/media/image57.jpeg" Id="Rec576bb73eda453b"/><Relationship Type="http://schemas.openxmlformats.org/officeDocument/2006/relationships/notesSlide" Target="/ppt/notesSlides/notesSlide29.xml" Id="R6ea6ffa1f3e24881"/></Relationships>
</file>

<file path=ppt/slides/_rels/slide3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fa83374fcaea4837"/><Relationship Type="http://schemas.openxmlformats.org/officeDocument/2006/relationships/image" Target="/ppt/media/image58.jpeg" Id="Rbe3b5d0186c747a1"/><Relationship Type="http://schemas.openxmlformats.org/officeDocument/2006/relationships/image" Target="/ppt/media/image59.jpeg" Id="R7ad8440f55804b37"/><Relationship Type="http://schemas.openxmlformats.org/officeDocument/2006/relationships/notesSlide" Target="/ppt/notesSlides/notesSlide30.xml" Id="Rae32e7bb5eba414e"/></Relationships>
</file>

<file path=ppt/slides/_rels/slide3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f8b90c6fa52d4310"/><Relationship Type="http://schemas.openxmlformats.org/officeDocument/2006/relationships/image" Target="/ppt/media/image60.jpeg" Id="R56ebaa25ef3f4147"/><Relationship Type="http://schemas.openxmlformats.org/officeDocument/2006/relationships/image" Target="/ppt/media/image61.jpeg" Id="Rb4ccb117ed124698"/><Relationship Type="http://schemas.openxmlformats.org/officeDocument/2006/relationships/image" Target="/ppt/media/image62.jpeg" Id="R281b4958b8d84228"/><Relationship Type="http://schemas.openxmlformats.org/officeDocument/2006/relationships/notesSlide" Target="/ppt/notesSlides/notesSlide31.xml" Id="Rc87efd66042641fc"/></Relationships>
</file>

<file path=ppt/slides/_rels/slide3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0109b85c514f49e6"/><Relationship Type="http://schemas.openxmlformats.org/officeDocument/2006/relationships/image" Target="/ppt/media/image63.jpeg" Id="Rcba6a258cd614ecf"/><Relationship Type="http://schemas.openxmlformats.org/officeDocument/2006/relationships/image" Target="/ppt/media/image64.jpeg" Id="Rd0a96540093c4be8"/><Relationship Type="http://schemas.openxmlformats.org/officeDocument/2006/relationships/image" Target="/ppt/media/image65.jpeg" Id="R22c09547afd04248"/><Relationship Type="http://schemas.openxmlformats.org/officeDocument/2006/relationships/notesSlide" Target="/ppt/notesSlides/notesSlide32.xml" Id="Rc06a5b37ea9941cf"/></Relationships>
</file>

<file path=ppt/slides/_rels/slide3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f55d12b7b6754afd"/><Relationship Type="http://schemas.openxmlformats.org/officeDocument/2006/relationships/image" Target="/ppt/media/image66.jpeg" Id="R54f3b1b1df7145ff"/><Relationship Type="http://schemas.openxmlformats.org/officeDocument/2006/relationships/image" Target="/ppt/media/image67.jpeg" Id="R531c42c385e24744"/><Relationship Type="http://schemas.openxmlformats.org/officeDocument/2006/relationships/image" Target="/ppt/media/image68.jpeg" Id="Rcbfe80c3369943d0"/><Relationship Type="http://schemas.openxmlformats.org/officeDocument/2006/relationships/notesSlide" Target="/ppt/notesSlides/notesSlide33.xml" Id="Rb91c9398874148cb"/></Relationships>
</file>

<file path=ppt/slides/_rels/slide3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47ecd07918bf4765"/><Relationship Type="http://schemas.openxmlformats.org/officeDocument/2006/relationships/image" Target="/ppt/media/image69.jpeg" Id="Rdf5f2d4efca746ad"/><Relationship Type="http://schemas.openxmlformats.org/officeDocument/2006/relationships/image" Target="/ppt/media/image70.jpeg" Id="Re1212073d0cc42ef"/><Relationship Type="http://schemas.openxmlformats.org/officeDocument/2006/relationships/notesSlide" Target="/ppt/notesSlides/notesSlide34.xml" Id="R0122847f73154d8b"/></Relationships>
</file>

<file path=ppt/slides/_rels/slide3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b74037fa6407499c"/><Relationship Type="http://schemas.openxmlformats.org/officeDocument/2006/relationships/image" Target="/ppt/media/image71.jpeg" Id="Rc8f4f51a7f044b9c"/><Relationship Type="http://schemas.openxmlformats.org/officeDocument/2006/relationships/image" Target="/ppt/media/image72.jpeg" Id="R8ed5538446194eb1"/><Relationship Type="http://schemas.openxmlformats.org/officeDocument/2006/relationships/image" Target="/ppt/media/image73.jpeg" Id="Rbd2b47c3aac6455a"/><Relationship Type="http://schemas.openxmlformats.org/officeDocument/2006/relationships/notesSlide" Target="/ppt/notesSlides/notesSlide35.xml" Id="R60d001eb3ad44454"/></Relationships>
</file>

<file path=ppt/slides/_rels/slide3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b338740edc394cf1"/><Relationship Type="http://schemas.openxmlformats.org/officeDocument/2006/relationships/image" Target="/ppt/media/image7.png" Id="Rf359322b5ddd4815"/><Relationship Type="http://schemas.openxmlformats.org/officeDocument/2006/relationships/image" Target="/ppt/media/image7.svg" Id="R311624d8bc8743ac"/><Relationship Type="http://schemas.openxmlformats.org/officeDocument/2006/relationships/image" Target="/ppt/media/image8.png" Id="Rf2fa65ce77384637"/><Relationship Type="http://schemas.openxmlformats.org/officeDocument/2006/relationships/image" Target="/ppt/media/image8.svg" Id="R21d375e6ee4b47a5"/><Relationship Type="http://schemas.openxmlformats.org/officeDocument/2006/relationships/hyperlink" Target="https://vasconmaz.com" TargetMode="External" Id="Rb964f3204d8a482a"/><Relationship Type="http://schemas.openxmlformats.org/officeDocument/2006/relationships/hyperlink" Target="https://construr3.com" TargetMode="External" Id="R287aa50bffe94867"/><Relationship Type="http://schemas.openxmlformats.org/officeDocument/2006/relationships/hyperlink" Target="tel:+50230569084" TargetMode="External" Id="R2629a7a4a28542fe"/><Relationship Type="http://schemas.openxmlformats.org/officeDocument/2006/relationships/hyperlink" Target="mailto:felix@vasconmaz.com" TargetMode="External" Id="Rc712b21d348248d2"/><Relationship Type="http://schemas.openxmlformats.org/officeDocument/2006/relationships/notesSlide" Target="/ppt/notesSlides/notesSlide36.xml" Id="R5b5d14305aab491f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8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 descr="Salón de entrenamiento / vista general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ada975dbaa4b86"/>
          <a:srcRect xmlns:a="http://schemas.openxmlformats.org/drawingml/2006/main" l="0" t="7826" r="0" b="782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4138BD-8A8E-4FB2-9588-A0745F965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820">
              <a:alpha val="64000"/>
            </a:srgbClr>
          </a:solidFill>
          <a:ln xmlns:a="http://schemas.openxmlformats.org/drawingml/2006/main" w="0">
            <a:noFill/>
          </a:ln>
        </p:spPr>
      </p:sp>
      <p:pic>
        <p:nvPicPr>
          <p:cNvPr id="10" name="" descr="Logotipo de VCM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9703b04dbf4725">
            <a:extLst>
              <a:ext uri="{96DAC541-7B7A-43D3-8B79-37D633B846F1}">
                <asvg:svgBlip xmlns:asvg="http://schemas.microsoft.com/office/drawing/2016/SVG/main" r:embed="R9689ef006ee7417d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709348" y="419100"/>
            <a:ext cx="1267354" cy="1047750"/>
          </a:xfrm>
          <a:prstGeom xmlns:a="http://schemas.openxmlformats.org/drawingml/2006/main" prst="rect">
            <a:avLst/>
          </a:prstGeom>
        </p:spPr>
      </p:pic>
      <p:pic>
        <p:nvPicPr>
          <p:cNvPr id="11" name="" descr="Logotipo de CR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153838c54f45c3">
            <a:extLst>
              <a:ext uri="{96DAC541-7B7A-43D3-8B79-37D633B846F1}">
                <asvg:svgBlip xmlns:asvg="http://schemas.microsoft.com/office/drawing/2016/SVG/main" r:embed="Rf7dc68a1f55b4f1b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2310177" y="419100"/>
            <a:ext cx="1361346" cy="10477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2B4B70-B03B-43F9-83EB-34B9D501D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3105150"/>
            <a:ext cx="102870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850" b="1" lang="es-GT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5850" b="1" lang="es-GT">
                <a:solidFill>
                  <a:srgbClr val="FFFFFF"/>
                </a:solidFill>
                <a:latin typeface="Arial"/>
                <a:ea typeface="Arial"/>
                <a:cs typeface="Arial"/>
              </a:rPr>
              <a:t>Portafolio de</a:t>
            </a:r>
          </a:p>
          <a:p xmlns:a="http://schemas.openxmlformats.org/drawingml/2006/main">
            <a:pPr>
              <a:defRPr sz="5850" b="1" lang="es-GT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5850" b="1" lang="es-GT">
                <a:solidFill>
                  <a:srgbClr val="FFFFFF"/>
                </a:solidFill>
                <a:latin typeface="Arial"/>
                <a:ea typeface="Arial"/>
                <a:cs typeface="Arial"/>
              </a:rPr>
              <a:t>proyectos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3E2212-AC6A-4BBF-A5BE-B5FA49396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5457825"/>
            <a:ext cx="1028700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0" lang="es-GT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400" b="0" lang="es-GT">
                <a:solidFill>
                  <a:srgbClr val="FFFFFF"/>
                </a:solidFill>
                <a:latin typeface="Arial"/>
                <a:ea typeface="Arial"/>
                <a:cs typeface="Arial"/>
              </a:rPr>
              <a:t>Vas con Maz, S.A. / ConstruR3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A656D6-6428-41E6-A041-A9066600B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6391275"/>
            <a:ext cx="990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 lang="es-GT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0" lang="es-GT">
                <a:solidFill>
                  <a:srgbClr val="FFFFFF"/>
                </a:solidFill>
                <a:latin typeface="Arial"/>
                <a:ea typeface="Arial"/>
                <a:cs typeface="Arial"/>
              </a:rPr>
              <a:t>Iluminación del salón · Vas con Maz</a:t>
            </a:r>
          </a:p>
        </p:txBody>
      </p:sp>
    </p:spTree>
    <p:extLst>
      <p:ext uri="{BB962C8B-B14F-4D97-AF65-F5344CB8AC3E}">
        <p14:creationId xmlns:p14="http://schemas.microsoft.com/office/powerpoint/2010/main" val="93092244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018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AA2E15E-230D-4F67-949B-A6F5B712B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47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Nuestra organización</a:t>
            </a:r>
          </a:p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f7a4e9bfd54849"/>
          <a:stretch xmlns:a="http://schemas.openxmlformats.org/drawingml/2006/main"/>
        </p:blipFill>
        <p:spPr>
          <a:xfrm xmlns:a="http://schemas.openxmlformats.org/drawingml/2006/main">
            <a:off x="914400" y="1657350"/>
            <a:ext cx="1047750" cy="506413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2E588A-FDD3-413A-88A3-3E7E95DD9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9800" y="1628775"/>
            <a:ext cx="9239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925" b="0">
                <a:solidFill>
                  <a:srgbClr val="FFFFFF"/>
                </a:solidFill>
                <a:latin typeface="Cinzel Medium"/>
                <a:ea typeface="Cinzel Medium"/>
                <a:cs typeface="Cinzel Medium"/>
              </a:defRPr>
            </a:pPr>
            <a:r>
              <a:rPr sz="2925" b="0">
                <a:solidFill>
                  <a:srgbClr val="FFFFFF"/>
                </a:solidFill>
                <a:latin typeface="Cinzel Medium"/>
                <a:ea typeface="Cinzel Medium"/>
                <a:cs typeface="Cinzel Medium"/>
              </a:rPr>
              <a:t>Homebuilders International LLC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7EE664-15D8-4B78-BD27-D29A95B4D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324100"/>
            <a:ext cx="1028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DDE4E2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DDE4E2"/>
                </a:solidFill>
                <a:latin typeface="Arial"/>
                <a:ea typeface="Arial"/>
                <a:cs typeface="Arial"/>
              </a:rPr>
              <a:t>Empresa matriz · Wyoming, Estados Unidos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837E61-75DA-444D-A267-C1DD32F63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524000"/>
            <a:ext cx="1038225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0AF101-8E25-4993-B502-2848EF018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3209925"/>
            <a:ext cx="82296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34D267-6824-4281-8132-2D3340AD9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4924425"/>
            <a:ext cx="5981700" cy="1247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687F5C-2612-4013-8401-7C44354EB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724150"/>
            <a:ext cx="9525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DC8922-1917-4361-B1B2-893D3A5CA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3724275"/>
            <a:ext cx="9525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1E8F9A-9870-4ED8-8AF4-B2D6CD55E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4429125"/>
            <a:ext cx="9525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8C7346-C7C4-44A2-B183-A792F9564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4925" y="5505450"/>
            <a:ext cx="9525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</p:sp>
      <p:cxnSp>
        <p:nvCxnSpPr>
          <p:cNvPr id="31" name=""/>
          <p:cNvCxnSpPr>
            <a:stCxn xmlns:a="http://schemas.openxmlformats.org/drawingml/2006/main" id="8" idx="2"/>
            <a:endCxn xmlns:a="http://schemas.openxmlformats.org/drawingml/2006/main" id="9" idx="1"/>
          </p:cNvCxnSpPr>
          <p:nvPr/>
        </p:nvCxnSpPr>
        <p:spPr>
          <a:xfrm xmlns:a="http://schemas.openxmlformats.org/drawingml/2006/main">
            <a:off x="1071563" y="2733675"/>
            <a:ext cx="1404938" cy="995363"/>
          </a:xfrm>
          <a:prstGeom xmlns:a="http://schemas.openxmlformats.org/drawingml/2006/main" prst="bentConnector5">
            <a:avLst>
              <a:gd name="adj1" fmla="val 0"/>
              <a:gd name="adj2" fmla="val 22967"/>
              <a:gd name="adj3" fmla="val 83729"/>
            </a:avLst>
          </a:prstGeom>
          <a:ln xmlns:a="http://schemas.openxmlformats.org/drawingml/2006/main" w="19050">
            <a:solidFill>
              <a:srgbClr val="FC4C02"/>
            </a:solidFill>
            <a:headEnd type="none" w="med" len="med"/>
            <a:tailEnd type="none" w="med" len="med"/>
          </a:ln>
        </p:spPr>
      </p:cxnSp>
      <p:cxnSp>
        <p:nvCxnSpPr>
          <p:cNvPr id="32" name=""/>
          <p:cNvCxnSpPr>
            <a:stCxn xmlns:a="http://schemas.openxmlformats.org/drawingml/2006/main" id="10" idx="2"/>
            <a:endCxn xmlns:a="http://schemas.openxmlformats.org/drawingml/2006/main" id="11" idx="1"/>
          </p:cNvCxnSpPr>
          <p:nvPr/>
        </p:nvCxnSpPr>
        <p:spPr>
          <a:xfrm xmlns:a="http://schemas.openxmlformats.org/drawingml/2006/main">
            <a:off x="3757613" y="4438650"/>
            <a:ext cx="1357313" cy="1071563"/>
          </a:xfrm>
          <a:prstGeom xmlns:a="http://schemas.openxmlformats.org/drawingml/2006/main" prst="bentConnector5">
            <a:avLst>
              <a:gd name="adj1" fmla="val 0"/>
              <a:gd name="adj2" fmla="val 21333"/>
              <a:gd name="adj3" fmla="val 83158"/>
            </a:avLst>
          </a:prstGeom>
          <a:ln xmlns:a="http://schemas.openxmlformats.org/drawingml/2006/main" w="19050">
            <a:solidFill>
              <a:srgbClr val="FC4C02"/>
            </a:solidFill>
            <a:headEnd type="none" w="med" len="med"/>
            <a:tailEnd type="none" w="med" len="med"/>
          </a:ln>
        </p:spPr>
      </p:cxn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221066bb1f4634"/>
          <a:stretch xmlns:a="http://schemas.openxmlformats.org/drawingml/2006/main"/>
        </p:blipFill>
        <p:spPr>
          <a:xfrm xmlns:a="http://schemas.openxmlformats.org/drawingml/2006/main">
            <a:off x="2628900" y="3248025"/>
            <a:ext cx="1025747" cy="847725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F58CB8-FDFE-47E0-876D-8FE8CB35B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8100" y="3228975"/>
            <a:ext cx="7620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8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8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Vas con Maz, S.A.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3B24BE-497E-41A9-ADA3-6652C04E1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3924300"/>
            <a:ext cx="7505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DDE4E2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DDE4E2"/>
                </a:solidFill>
                <a:latin typeface="Arial"/>
                <a:ea typeface="Arial"/>
                <a:cs typeface="Arial"/>
              </a:rPr>
              <a:t>Empresa operativa en Guatemala</a:t>
            </a:r>
          </a:p>
        </p:txBody>
      </p:sp>
      <p:pic>
        <p:nvPicPr>
          <p:cNvPr id="3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51ffc36987478b"/>
          <a:stretch xmlns:a="http://schemas.openxmlformats.org/drawingml/2006/main"/>
        </p:blipFill>
        <p:spPr>
          <a:xfrm xmlns:a="http://schemas.openxmlformats.org/drawingml/2006/main">
            <a:off x="5257800" y="5067300"/>
            <a:ext cx="1014714" cy="781050"/>
          </a:xfrm>
          <a:prstGeom xmlns:a="http://schemas.openxmlformats.org/drawingml/2006/main" prst="rect">
            <a:avLst/>
          </a:prstGeom>
        </p:spPr>
      </p:pic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1BBF62-8F04-4F39-A21E-862516282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86525" y="4962525"/>
            <a:ext cx="49530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ConstruR3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698E9D2-D1C6-4178-9FC8-13883DBF7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5734050"/>
            <a:ext cx="5238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DDE4E2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DDE4E2"/>
                </a:solidFill>
                <a:latin typeface="Arial"/>
                <a:ea typeface="Arial"/>
                <a:cs typeface="Arial"/>
              </a:rPr>
              <a:t>División residencial</a:t>
            </a:r>
          </a:p>
        </p:txBody>
      </p:sp>
    </p:spTree>
    <p:extLst>
      <p:ext uri="{BB962C8B-B14F-4D97-AF65-F5344CB8AC3E}">
        <p14:creationId xmlns:p14="http://schemas.microsoft.com/office/powerpoint/2010/main" val="206708455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8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C07BD8-60B3-49A0-AF89-4F1FBEBF7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57200"/>
            <a:ext cx="10668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900" b="1" lang="es-GT">
                <a:solidFill>
                  <a:srgbClr val="FC4C02"/>
                </a:solidFill>
                <a:latin typeface="Arial"/>
                <a:ea typeface="Arial"/>
                <a:cs typeface="Arial"/>
              </a:defRPr>
            </a:pPr>
            <a:r>
              <a:rPr sz="3900" b="1" lang="es-GT">
                <a:solidFill>
                  <a:srgbClr val="FC4C02"/>
                </a:solidFill>
                <a:latin typeface="Arial"/>
                <a:ea typeface="Arial"/>
                <a:cs typeface="Arial"/>
              </a:rPr>
              <a:t>Socios fundadores</a:t>
            </a:r>
          </a:p>
        </p:txBody>
      </p:sp>
      <p:pic>
        <p:nvPicPr>
          <p:cNvPr id="14" name="" descr="Luis Mazariegos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29ef7bedb947d7"/>
          <a:stretch xmlns:a="http://schemas.openxmlformats.org/drawingml/2006/main"/>
        </p:blipFill>
        <p:spPr>
          <a:xfrm xmlns:a="http://schemas.openxmlformats.org/drawingml/2006/main">
            <a:off x="1069729" y="1495425"/>
            <a:ext cx="2337292" cy="23431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05BA4F-E989-4CD1-8E84-3FB52D824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86225"/>
            <a:ext cx="3333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 lang="es-GT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2250" b="1" lang="es-GT">
                <a:solidFill>
                  <a:srgbClr val="101820"/>
                </a:solidFill>
                <a:latin typeface="Arial"/>
                <a:ea typeface="Arial"/>
                <a:cs typeface="Arial"/>
              </a:rPr>
              <a:t>Luis Mazariegos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8489AB-1834-4DC5-9BEF-7BF9A52F7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572000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 lang="es-GT">
                <a:solidFill>
                  <a:srgbClr val="52615E"/>
                </a:solidFill>
                <a:latin typeface="Arial"/>
                <a:ea typeface="Arial"/>
                <a:cs typeface="Arial"/>
              </a:defRPr>
            </a:pPr>
            <a:r>
              <a:rPr sz="1800" b="0" lang="es-GT">
                <a:solidFill>
                  <a:srgbClr val="52615E"/>
                </a:solidFill>
                <a:latin typeface="Arial"/>
                <a:ea typeface="Arial"/>
                <a:cs typeface="Arial"/>
              </a:rPr>
              <a:t>Gerente General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736557-DE21-413E-86D5-B50ED0612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410200"/>
            <a:ext cx="333375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 lang="es-GT">
                <a:solidFill>
                  <a:srgbClr val="52615E"/>
                </a:solidFill>
                <a:latin typeface="Arial"/>
                <a:ea typeface="Arial"/>
                <a:cs typeface="Arial"/>
              </a:defRPr>
            </a:pPr>
            <a:r>
              <a:rPr sz="1650" b="0" lang="es-GT">
                <a:solidFill>
                  <a:srgbClr val="52615E"/>
                </a:solidFill>
                <a:latin typeface="Arial"/>
                <a:ea typeface="Arial"/>
                <a:cs typeface="Arial"/>
              </a:rPr>
              <a:t>Ingeniería de proyectos e infraestructura.</a:t>
            </a:r>
          </a:p>
          <a:p xmlns:a="http://schemas.openxmlformats.org/drawingml/2006/main">
            <a:pPr>
              <a:defRPr sz="1650" b="0" lang="es-GT">
                <a:solidFill>
                  <a:srgbClr val="52615E"/>
                </a:solidFill>
                <a:latin typeface="Arial"/>
                <a:ea typeface="Arial"/>
                <a:cs typeface="Arial"/>
              </a:defRPr>
            </a:pPr>
            <a:r>
              <a:rPr sz="1650" b="0" lang="es-GT">
                <a:solidFill>
                  <a:srgbClr val="52615E"/>
                </a:solidFill>
                <a:latin typeface="Arial"/>
                <a:ea typeface="Arial"/>
                <a:cs typeface="Arial"/>
              </a:rPr>
              <a:t>US Marine Corps; OSHA 30.</a:t>
            </a:r>
          </a:p>
        </p:txBody>
      </p:sp>
      <p:pic>
        <p:nvPicPr>
          <p:cNvPr id="18" name="" descr="Félix Vásquez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9f9cf04c404392"/>
          <a:stretch xmlns:a="http://schemas.openxmlformats.org/drawingml/2006/main"/>
        </p:blipFill>
        <p:spPr>
          <a:xfrm xmlns:a="http://schemas.openxmlformats.org/drawingml/2006/main">
            <a:off x="5259788" y="1495425"/>
            <a:ext cx="1672423" cy="234315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8C5737-6EBC-477F-AE12-6FE3FFE7A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4086225"/>
            <a:ext cx="3333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 lang="es-GT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2250" b="1" lang="es-GT">
                <a:solidFill>
                  <a:srgbClr val="101820"/>
                </a:solidFill>
                <a:latin typeface="Arial"/>
                <a:ea typeface="Arial"/>
                <a:cs typeface="Arial"/>
              </a:rPr>
              <a:t>Félix Vásquez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77026C-F0A5-40E6-AEA8-419D82EFD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4572000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 lang="es-GT">
                <a:solidFill>
                  <a:srgbClr val="52615E"/>
                </a:solidFill>
                <a:latin typeface="Arial"/>
                <a:ea typeface="Arial"/>
                <a:cs typeface="Arial"/>
              </a:defRPr>
            </a:pPr>
            <a:r>
              <a:rPr sz="1800" b="0" lang="es-GT">
                <a:solidFill>
                  <a:srgbClr val="52615E"/>
                </a:solidFill>
                <a:latin typeface="Arial"/>
                <a:ea typeface="Arial"/>
                <a:cs typeface="Arial"/>
              </a:rPr>
              <a:t>Director Operativo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C57DDA-E6F8-4059-9457-E232E1A1A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5410200"/>
            <a:ext cx="333375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 lang="es-GT">
                <a:solidFill>
                  <a:srgbClr val="52615E"/>
                </a:solidFill>
                <a:latin typeface="Arial"/>
                <a:ea typeface="Arial"/>
                <a:cs typeface="Arial"/>
              </a:defRPr>
            </a:pPr>
            <a:r>
              <a:rPr sz="1650" b="0" lang="es-GT">
                <a:solidFill>
                  <a:srgbClr val="52615E"/>
                </a:solidFill>
                <a:latin typeface="Arial"/>
                <a:ea typeface="Arial"/>
                <a:cs typeface="Arial"/>
              </a:rPr>
              <a:t>Ingeniero civil, Universidad Mariano Gálvez.</a:t>
            </a:r>
          </a:p>
          <a:p xmlns:a="http://schemas.openxmlformats.org/drawingml/2006/main">
            <a:pPr>
              <a:defRPr sz="1650" b="0" lang="es-GT">
                <a:solidFill>
                  <a:srgbClr val="52615E"/>
                </a:solidFill>
                <a:latin typeface="Arial"/>
                <a:ea typeface="Arial"/>
                <a:cs typeface="Arial"/>
              </a:defRPr>
            </a:pPr>
            <a:r>
              <a:rPr sz="1650" b="0" lang="es-GT">
                <a:solidFill>
                  <a:srgbClr val="52615E"/>
                </a:solidFill>
                <a:latin typeface="Arial"/>
                <a:ea typeface="Arial"/>
                <a:cs typeface="Arial"/>
              </a:rPr>
              <a:t>Dirección de obra y presupuestos.</a:t>
            </a:r>
          </a:p>
        </p:txBody>
      </p:sp>
      <p:pic>
        <p:nvPicPr>
          <p:cNvPr id="22" name="" descr="Andre Vásquez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437fb1cb6f4d70"/>
          <a:stretch xmlns:a="http://schemas.openxmlformats.org/drawingml/2006/main"/>
        </p:blipFill>
        <p:spPr>
          <a:xfrm xmlns:a="http://schemas.openxmlformats.org/drawingml/2006/main">
            <a:off x="8640936" y="1495425"/>
            <a:ext cx="2625378" cy="234315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ED373E-670F-4014-B420-6F469B703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086225"/>
            <a:ext cx="3333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 lang="es-GT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2250" b="1" lang="es-GT">
                <a:solidFill>
                  <a:srgbClr val="101820"/>
                </a:solidFill>
                <a:latin typeface="Arial"/>
                <a:ea typeface="Arial"/>
                <a:cs typeface="Arial"/>
              </a:rPr>
              <a:t>Andre Vásquez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7C1285-1272-4162-869B-7A0D541C5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572000"/>
            <a:ext cx="333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 lang="es-GT">
                <a:solidFill>
                  <a:srgbClr val="52615E"/>
                </a:solidFill>
                <a:latin typeface="Arial"/>
                <a:ea typeface="Arial"/>
                <a:cs typeface="Arial"/>
              </a:defRPr>
            </a:pPr>
            <a:r>
              <a:rPr sz="1800" b="0" lang="es-GT">
                <a:solidFill>
                  <a:srgbClr val="52615E"/>
                </a:solidFill>
                <a:latin typeface="Arial"/>
                <a:ea typeface="Arial"/>
                <a:cs typeface="Arial"/>
              </a:rPr>
              <a:t>Administrador y</a:t>
            </a:r>
          </a:p>
          <a:p xmlns:a="http://schemas.openxmlformats.org/drawingml/2006/main">
            <a:pPr>
              <a:defRPr sz="1800" b="0" lang="es-GT">
                <a:solidFill>
                  <a:srgbClr val="52615E"/>
                </a:solidFill>
                <a:latin typeface="Arial"/>
                <a:ea typeface="Arial"/>
                <a:cs typeface="Arial"/>
              </a:defRPr>
            </a:pPr>
            <a:r>
              <a:rPr sz="1800" b="0" lang="es-GT">
                <a:solidFill>
                  <a:srgbClr val="52615E"/>
                </a:solidFill>
                <a:latin typeface="Arial"/>
                <a:ea typeface="Arial"/>
                <a:cs typeface="Arial"/>
              </a:rPr>
              <a:t>Representante Legal</a:t>
            </a:r>
          </a:p>
        </p:txBody>
      </p:sp>
    </p:spTree>
    <p:extLst>
      <p:ext uri="{BB962C8B-B14F-4D97-AF65-F5344CB8AC3E}">
        <p14:creationId xmlns:p14="http://schemas.microsoft.com/office/powerpoint/2010/main" val="93624028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097CE9-0155-4AC8-96CC-2680DA79E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5720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900" b="1" lang="es-GT">
                <a:solidFill>
                  <a:srgbClr val="FC4C02"/>
                </a:solidFill>
                <a:latin typeface="Arial"/>
                <a:ea typeface="Arial"/>
                <a:cs typeface="Arial"/>
              </a:defRPr>
            </a:pPr>
            <a:r>
              <a:rPr sz="3900" b="1" lang="es-GT">
                <a:solidFill>
                  <a:srgbClr val="FC4C02"/>
                </a:solidFill>
                <a:latin typeface="Arial"/>
                <a:ea typeface="Arial"/>
                <a:cs typeface="Arial"/>
              </a:rPr>
              <a:t>Luis Mazariegos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4A2897-9536-440D-A769-8678BD8B8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1343025"/>
            <a:ext cx="10858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1" lang="es-GT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2400" b="1" lang="es-GT">
                <a:solidFill>
                  <a:srgbClr val="101820"/>
                </a:solidFill>
                <a:latin typeface="Arial"/>
                <a:ea typeface="Arial"/>
                <a:cs typeface="Arial"/>
              </a:rPr>
              <a:t>Experiencia profesional reciente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8EA97E-7425-449C-AFF1-3A05410DF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2409825"/>
            <a:ext cx="5238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 lang="es-GT">
                <a:solidFill>
                  <a:srgbClr val="52615E"/>
                </a:solidFill>
                <a:latin typeface="Arial"/>
                <a:ea typeface="Arial"/>
                <a:cs typeface="Arial"/>
              </a:defRPr>
            </a:pPr>
            <a:r>
              <a:rPr sz="1725" b="1" lang="es-GT">
                <a:solidFill>
                  <a:srgbClr val="52615E"/>
                </a:solidFill>
                <a:latin typeface="Arial"/>
                <a:ea typeface="Arial"/>
                <a:cs typeface="Arial"/>
              </a:rPr>
              <a:t>ÚLTIMO PROYECTO COMPLETADO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727966-F7DC-49B3-A533-EC49CA92D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3000375"/>
            <a:ext cx="5143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 lang="es-GT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3225" b="1" lang="es-GT">
                <a:solidFill>
                  <a:srgbClr val="101820"/>
                </a:solidFill>
                <a:latin typeface="Arial"/>
                <a:ea typeface="Arial"/>
                <a:cs typeface="Arial"/>
              </a:rPr>
              <a:t>YouTube Campus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A70B6D-A13E-4249-A6F2-5918B6E5B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3781425"/>
            <a:ext cx="51435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 lang="es-GT">
                <a:solidFill>
                  <a:srgbClr val="52615E"/>
                </a:solidFill>
                <a:latin typeface="Arial"/>
                <a:ea typeface="Arial"/>
                <a:cs typeface="Arial"/>
              </a:defRPr>
            </a:pPr>
            <a:r>
              <a:rPr sz="2175" b="0" lang="es-GT">
                <a:solidFill>
                  <a:srgbClr val="52615E"/>
                </a:solidFill>
                <a:latin typeface="Arial"/>
                <a:ea typeface="Arial"/>
                <a:cs typeface="Arial"/>
              </a:rPr>
              <a:t>San Bruno, California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368643-872F-4C23-82C1-2F0D771AF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4457700"/>
            <a:ext cx="5143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 lang="es-GT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2100" b="0" lang="es-GT">
                <a:solidFill>
                  <a:srgbClr val="101820"/>
                </a:solidFill>
                <a:latin typeface="Arial"/>
                <a:ea typeface="Arial"/>
                <a:cs typeface="Arial"/>
              </a:rPr>
              <a:t>Project Engineer</a:t>
            </a:r>
          </a:p>
          <a:p xmlns:a="http://schemas.openxmlformats.org/drawingml/2006/main">
            <a:pPr>
              <a:defRPr sz="2100" b="0" lang="es-GT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2100" b="0" lang="es-GT">
                <a:solidFill>
                  <a:srgbClr val="101820"/>
                </a:solidFill>
                <a:latin typeface="Arial"/>
                <a:ea typeface="Arial"/>
                <a:cs typeface="Arial"/>
              </a:rPr>
              <a:t>McGuire and Hester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DD3E0E-76FE-4355-918F-9D889964E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5581650"/>
            <a:ext cx="5143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 lang="es-GT">
                <a:solidFill>
                  <a:srgbClr val="FC4C02"/>
                </a:solidFill>
                <a:latin typeface="Arial"/>
                <a:ea typeface="Arial"/>
                <a:cs typeface="Arial"/>
              </a:defRPr>
            </a:pPr>
            <a:r>
              <a:rPr sz="2625" b="1" lang="es-GT">
                <a:solidFill>
                  <a:srgbClr val="FC4C02"/>
                </a:solidFill>
                <a:latin typeface="Arial"/>
                <a:ea typeface="Arial"/>
                <a:cs typeface="Arial"/>
              </a:rPr>
              <a:t>Más de US$10 millones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E47D63-4174-4D09-BB42-2935343C3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409825"/>
            <a:ext cx="5143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 lang="es-GT">
                <a:solidFill>
                  <a:srgbClr val="52615E"/>
                </a:solidFill>
                <a:latin typeface="Arial"/>
                <a:ea typeface="Arial"/>
                <a:cs typeface="Arial"/>
              </a:defRPr>
            </a:pPr>
            <a:r>
              <a:rPr sz="1725" b="1" lang="es-GT">
                <a:solidFill>
                  <a:srgbClr val="52615E"/>
                </a:solidFill>
                <a:latin typeface="Arial"/>
                <a:ea typeface="Arial"/>
                <a:cs typeface="Arial"/>
              </a:rPr>
              <a:t>PROYECTO ACTUAL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C9E7FD-011C-42A4-B16F-B38838D82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3000375"/>
            <a:ext cx="5143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b="1" lang="es-GT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3225" b="1" lang="es-GT">
                <a:solidFill>
                  <a:srgbClr val="101820"/>
                </a:solidFill>
                <a:latin typeface="Arial"/>
                <a:ea typeface="Arial"/>
                <a:cs typeface="Arial"/>
              </a:rPr>
              <a:t>ZOOX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ECEE92-FBC5-47F7-A0B6-52D42504D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3781425"/>
            <a:ext cx="5048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 lang="es-GT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2175" b="0" lang="es-GT">
                <a:solidFill>
                  <a:srgbClr val="101820"/>
                </a:solidFill>
                <a:latin typeface="Arial"/>
                <a:ea typeface="Arial"/>
                <a:cs typeface="Arial"/>
              </a:rPr>
              <a:t>Estacionamiento y estación de carga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7802B0-672A-45AF-A948-8028CA754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4848225"/>
            <a:ext cx="5048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 lang="es-GT">
                <a:solidFill>
                  <a:srgbClr val="52615E"/>
                </a:solidFill>
                <a:latin typeface="Arial"/>
                <a:ea typeface="Arial"/>
                <a:cs typeface="Arial"/>
              </a:defRPr>
            </a:pPr>
            <a:r>
              <a:rPr sz="2025" b="0" lang="es-GT">
                <a:solidFill>
                  <a:srgbClr val="52615E"/>
                </a:solidFill>
                <a:latin typeface="Arial"/>
                <a:ea typeface="Arial"/>
                <a:cs typeface="Arial"/>
              </a:rPr>
              <a:t>San Francisco, California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78CDEF-B0AF-470A-B1F4-56B924C8C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5581650"/>
            <a:ext cx="5143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 lang="es-GT">
                <a:solidFill>
                  <a:srgbClr val="FC4C02"/>
                </a:solidFill>
                <a:latin typeface="Arial"/>
                <a:ea typeface="Arial"/>
                <a:cs typeface="Arial"/>
              </a:defRPr>
            </a:pPr>
            <a:r>
              <a:rPr sz="2625" b="1" lang="es-GT">
                <a:solidFill>
                  <a:srgbClr val="FC4C02"/>
                </a:solidFill>
                <a:latin typeface="Arial"/>
                <a:ea typeface="Arial"/>
                <a:cs typeface="Arial"/>
              </a:rPr>
              <a:t>Más de US$10 millones</a:t>
            </a:r>
          </a:p>
        </p:txBody>
      </p:sp>
    </p:spTree>
    <p:extLst>
      <p:ext uri="{BB962C8B-B14F-4D97-AF65-F5344CB8AC3E}">
        <p14:creationId xmlns:p14="http://schemas.microsoft.com/office/powerpoint/2010/main" val="64117368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018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 descr="Salón de entrenamiento / vista general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855492037149fe"/>
          <a:srcRect xmlns:a="http://schemas.openxmlformats.org/drawingml/2006/main" l="36107" t="0" r="3610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2857500" cy="6858000"/>
          </a:xfrm>
          <a:prstGeom xmlns:a="http://schemas.openxmlformats.org/drawingml/2006/main" prst="rect">
            <a:avLst/>
          </a:prstGeom>
        </p:spPr>
      </p:pic>
      <p:pic>
        <p:nvPicPr>
          <p:cNvPr id="7" name="" descr="Logotipo de VCM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3c3c878abb4b89">
            <a:extLst>
              <a:ext uri="{96DAC541-7B7A-43D3-8B79-37D633B846F1}">
                <asvg:svgBlip xmlns:asvg="http://schemas.microsoft.com/office/drawing/2016/SVG/main" r:embed="R2b39f21c542d431f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774238" y="704850"/>
            <a:ext cx="1520825" cy="12573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7886BB-C0A3-4D9E-A99D-6F531EA83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714625"/>
            <a:ext cx="7810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550" b="1" lang="es-GT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5550" b="1" lang="es-GT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Vas con Maz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3327C3-2903-465E-91E0-E2C03E819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3962400"/>
            <a:ext cx="7429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 lang="es-GT">
                <a:solidFill>
                  <a:srgbClr val="DDE4E2"/>
                </a:solidFill>
                <a:latin typeface="Archivo"/>
                <a:ea typeface="Archivo"/>
                <a:cs typeface="Archivo"/>
              </a:defRPr>
            </a:pPr>
            <a:r>
              <a:rPr sz="2175" b="0" lang="es-GT">
                <a:solidFill>
                  <a:srgbClr val="DDE4E2"/>
                </a:solidFill>
                <a:latin typeface="Archivo"/>
                <a:ea typeface="Archivo"/>
                <a:cs typeface="Archivo"/>
              </a:rPr>
              <a:t>Iluminación y adecuación de espacios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560435-0027-40A7-91A9-D9163B056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29375"/>
            <a:ext cx="52387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 lang="es-GT">
                <a:solidFill>
                  <a:srgbClr val="A7B0B1"/>
                </a:solidFill>
                <a:latin typeface="Archivo"/>
                <a:ea typeface="Archivo"/>
                <a:cs typeface="Archivo"/>
              </a:defRPr>
            </a:pPr>
            <a:r>
              <a:rPr sz="1275" b="0" lang="es-GT">
                <a:solidFill>
                  <a:srgbClr val="A7B0B1"/>
                </a:solidFill>
                <a:latin typeface="Archivo"/>
                <a:ea typeface="Archivo"/>
                <a:cs typeface="Archivo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78729817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CA9E16-B263-4C98-B61D-B978EEA65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00050"/>
            <a:ext cx="10858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 lang="es-GT">
                <a:solidFill>
                  <a:srgbClr val="F26009"/>
                </a:solidFill>
                <a:latin typeface="Archivo"/>
                <a:ea typeface="Archivo"/>
                <a:cs typeface="Archivo"/>
              </a:defRPr>
            </a:pPr>
            <a:r>
              <a:rPr sz="3450" b="1" lang="es-GT">
                <a:solidFill>
                  <a:srgbClr val="F26009"/>
                </a:solidFill>
                <a:latin typeface="Archivo"/>
                <a:ea typeface="Archivo"/>
                <a:cs typeface="Archivo"/>
              </a:rPr>
              <a:t>Instalaciones y adecuaciones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EB77E6-3D7A-4041-B9DA-43F7573DD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1200150"/>
            <a:ext cx="10858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 lang="es-GT">
                <a:solidFill>
                  <a:srgbClr val="101820"/>
                </a:solidFill>
                <a:latin typeface="Archivo"/>
                <a:ea typeface="Archivo"/>
                <a:cs typeface="Archivo"/>
              </a:defRPr>
            </a:pPr>
            <a:r>
              <a:rPr sz="1800" b="1" lang="es-GT">
                <a:solidFill>
                  <a:srgbClr val="101820"/>
                </a:solidFill>
                <a:latin typeface="Archivo"/>
                <a:ea typeface="Archivo"/>
                <a:cs typeface="Archivo"/>
              </a:rPr>
              <a:t>Vas con Maz, S.A.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5F176C-1392-4752-9796-57CC137DC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33575"/>
            <a:ext cx="371475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 lang="es-GT">
                <a:solidFill>
                  <a:srgbClr val="101820"/>
                </a:solidFill>
                <a:latin typeface="Archivo"/>
                <a:ea typeface="Archivo"/>
                <a:cs typeface="Archivo"/>
              </a:defRPr>
            </a:pPr>
            <a:r>
              <a:rPr sz="2175" b="1" lang="es-GT">
                <a:solidFill>
                  <a:srgbClr val="101820"/>
                </a:solidFill>
                <a:latin typeface="Archivo"/>
                <a:ea typeface="Archivo"/>
                <a:cs typeface="Archivo"/>
              </a:rPr>
              <a:t>Cableado y tomacorrientes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806695-8AE8-4CCD-95F8-233F27C48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1933575"/>
            <a:ext cx="6877050" cy="1171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 lang="es-GT">
                <a:solidFill>
                  <a:srgbClr val="52615E"/>
                </a:solidFill>
                <a:latin typeface="Archivo"/>
                <a:ea typeface="Archivo"/>
                <a:cs typeface="Archivo"/>
              </a:defRPr>
            </a:pPr>
            <a:r>
              <a:rPr sz="1800" b="0" lang="es-GT">
                <a:solidFill>
                  <a:srgbClr val="52615E"/>
                </a:solidFill>
                <a:latin typeface="Archivo"/>
                <a:ea typeface="Archivo"/>
                <a:cs typeface="Archivo"/>
              </a:rPr>
              <a:t>Área de Kickboxing del Polideportivo Latino. Cableado eléctrico y seis tomacorrientes dobles de 110 V.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7BEA6B-1BC0-4819-BF8B-5C604DB45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14700"/>
            <a:ext cx="371475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 lang="es-GT">
                <a:solidFill>
                  <a:srgbClr val="101820"/>
                </a:solidFill>
                <a:latin typeface="Archivo"/>
                <a:ea typeface="Archivo"/>
                <a:cs typeface="Archivo"/>
              </a:defRPr>
            </a:pPr>
            <a:r>
              <a:rPr sz="2175" b="1" lang="es-GT">
                <a:solidFill>
                  <a:srgbClr val="101820"/>
                </a:solidFill>
                <a:latin typeface="Archivo"/>
                <a:ea typeface="Archivo"/>
                <a:cs typeface="Archivo"/>
              </a:rPr>
              <a:t>Adecuación de oficina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04CA66-AEA7-412C-AB04-DD207BB3E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314700"/>
            <a:ext cx="6877050" cy="1171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 lang="es-GT">
                <a:solidFill>
                  <a:srgbClr val="52615E"/>
                </a:solidFill>
                <a:latin typeface="Archivo"/>
                <a:ea typeface="Archivo"/>
                <a:cs typeface="Archivo"/>
              </a:defRPr>
            </a:pPr>
            <a:r>
              <a:rPr sz="1800" b="0" lang="es-GT">
                <a:solidFill>
                  <a:srgbClr val="52615E"/>
                </a:solidFill>
                <a:latin typeface="Archivo"/>
                <a:ea typeface="Archivo"/>
                <a:cs typeface="Archivo"/>
              </a:rPr>
              <a:t>Área administrativa de Kickboxing. Superficies, muro de tabla de yeso con aislamiento, puerta de aluminio y vidrio, iluminación y fuerza.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E934ED-24DE-4A88-BD1A-325673AD6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695825"/>
            <a:ext cx="371475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 lang="es-GT">
                <a:solidFill>
                  <a:srgbClr val="101820"/>
                </a:solidFill>
                <a:latin typeface="Archivo"/>
                <a:ea typeface="Archivo"/>
                <a:cs typeface="Archivo"/>
              </a:defRPr>
            </a:pPr>
            <a:r>
              <a:rPr sz="2175" b="1" lang="es-GT">
                <a:solidFill>
                  <a:srgbClr val="101820"/>
                </a:solidFill>
                <a:latin typeface="Archivo"/>
                <a:ea typeface="Archivo"/>
                <a:cs typeface="Archivo"/>
              </a:rPr>
              <a:t>Sanitarios administrativos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4C5D96-BADD-432B-83A1-C481D3838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4695825"/>
            <a:ext cx="6877050" cy="1171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 lang="es-GT">
                <a:solidFill>
                  <a:srgbClr val="52615E"/>
                </a:solidFill>
                <a:latin typeface="Archivo"/>
                <a:ea typeface="Archivo"/>
                <a:cs typeface="Archivo"/>
              </a:defRPr>
            </a:pPr>
            <a:r>
              <a:rPr sz="1800" b="0" lang="es-GT">
                <a:solidFill>
                  <a:srgbClr val="52615E"/>
                </a:solidFill>
                <a:latin typeface="Archivo"/>
                <a:ea typeface="Archivo"/>
                <a:cs typeface="Archivo"/>
              </a:rPr>
              <a:t>Federación Nacional de Gimnasia. Desmontajes, instalaciones hidrosanitarias y eléctricas, artefactos, revestimientos, puertas y espejos.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23AB07-EF16-49D5-9BF5-2543453B9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29375"/>
            <a:ext cx="10001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 lang="es-GT">
                <a:solidFill>
                  <a:srgbClr val="52615E"/>
                </a:solidFill>
                <a:latin typeface="Archivo"/>
                <a:ea typeface="Archivo"/>
                <a:cs typeface="Archivo"/>
              </a:defRPr>
            </a:pPr>
            <a:r>
              <a:rPr sz="1275" b="0" lang="es-GT">
                <a:solidFill>
                  <a:srgbClr val="52615E"/>
                </a:solidFill>
                <a:latin typeface="Archivo"/>
                <a:ea typeface="Archivo"/>
                <a:cs typeface="Archivo"/>
              </a:rPr>
              <a:t>Vas con Maz, S.A.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7CEBB7-A8B4-4AB2-AB53-D35883BE3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29375"/>
            <a:ext cx="52387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 lang="es-GT">
                <a:solidFill>
                  <a:srgbClr val="52615E"/>
                </a:solidFill>
                <a:latin typeface="Archivo"/>
                <a:ea typeface="Archivo"/>
                <a:cs typeface="Archivo"/>
              </a:defRPr>
            </a:pPr>
            <a:r>
              <a:rPr sz="1275" b="0" lang="es-GT">
                <a:solidFill>
                  <a:srgbClr val="52615E"/>
                </a:solidFill>
                <a:latin typeface="Archivo"/>
                <a:ea typeface="Archivo"/>
                <a:cs typeface="Archivo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51674858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018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 descr="Salón de entrenamiento / vista general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eb293b79644323"/>
          <a:srcRect xmlns:a="http://schemas.openxmlformats.org/drawingml/2006/main" l="0" t="7826" r="0" b="782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3512F6-7EEF-49EC-822F-84DB6A5DF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820">
              <a:alpha val="83000"/>
            </a:srgbClr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B0E68A-A56A-4DBE-91B0-1456DACFD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742950"/>
            <a:ext cx="4495800" cy="52482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820">
              <a:alpha val="94000"/>
            </a:srgbClr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A39290-00DE-4775-83AA-E112397A5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952500"/>
            <a:ext cx="412432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 lang="es-GT">
                <a:solidFill>
                  <a:srgbClr val="FC4C02"/>
                </a:solidFill>
                <a:latin typeface="Arial"/>
                <a:ea typeface="Arial"/>
                <a:cs typeface="Arial"/>
              </a:defRPr>
            </a:pPr>
            <a:r>
              <a:rPr sz="1800" b="1" lang="es-GT">
                <a:solidFill>
                  <a:srgbClr val="FC4C02"/>
                </a:solidFill>
                <a:latin typeface="Arial"/>
                <a:ea typeface="Arial"/>
                <a:cs typeface="Arial"/>
              </a:rPr>
              <a:t>Vas con Maz, S.A.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59561D-23D8-4372-B3FF-47FA1802C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81150"/>
            <a:ext cx="4191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 lang="es-GT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450" b="1" lang="es-GT">
                <a:solidFill>
                  <a:srgbClr val="FFFFFF"/>
                </a:solidFill>
                <a:latin typeface="Arial"/>
                <a:ea typeface="Arial"/>
                <a:cs typeface="Arial"/>
              </a:rPr>
              <a:t>Iluminación del salón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79ACC8-D06A-4381-9608-70EF90B48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" y="3028950"/>
            <a:ext cx="4057650" cy="790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4C02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7C5BE2-95E2-435C-977A-43B46DBEF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52775"/>
            <a:ext cx="381952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 lang="es-GT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1725" b="0" lang="es-GT">
                <a:solidFill>
                  <a:srgbClr val="101820"/>
                </a:solidFill>
                <a:latin typeface="Arial"/>
                <a:ea typeface="Arial"/>
                <a:cs typeface="Arial"/>
              </a:rPr>
              <a:t>Kickboxing / Polideportivo Latino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4B6C6E-0A12-40C5-BC25-673DFDC16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4095750"/>
            <a:ext cx="3981450" cy="1647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 lang="es-GT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950" b="0" lang="es-GT">
                <a:solidFill>
                  <a:srgbClr val="FFFFFF"/>
                </a:solidFill>
                <a:latin typeface="Arial"/>
                <a:ea typeface="Arial"/>
                <a:cs typeface="Arial"/>
              </a:rPr>
              <a:t>Instalación de iluminación en el área de entrenamiento de Kickboxing.</a:t>
            </a:r>
          </a:p>
        </p:txBody>
      </p:sp>
      <p:pic>
        <p:nvPicPr>
          <p:cNvPr id="21" name="" descr="Salón de entrenamiento / vista general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5e1fab43a14ea2"/>
          <a:stretch xmlns:a="http://schemas.openxmlformats.org/drawingml/2006/main"/>
        </p:blipFill>
        <p:spPr>
          <a:xfrm xmlns:a="http://schemas.openxmlformats.org/drawingml/2006/main">
            <a:off x="5257800" y="1239170"/>
            <a:ext cx="6410325" cy="4274885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5EFCFB-310A-464C-86C5-AD73D6C79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248400"/>
            <a:ext cx="110871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4C02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002C2C-058D-4071-94A9-F4B425664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29375"/>
            <a:ext cx="10001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defRPr>
            </a:pPr>
            <a:r>
              <a: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rPr>
              <a:t>Vas con Maz, S.A.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3535BAA-63DD-4F82-9D35-66B364F86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29375"/>
            <a:ext cx="52387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defRPr>
            </a:pPr>
            <a:r>
              <a: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204304603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8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4670B4-C980-4148-A606-C0BE5AF55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33375"/>
            <a:ext cx="1104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150" b="1" lang="es-GT">
                <a:solidFill>
                  <a:srgbClr val="F26009"/>
                </a:solidFill>
                <a:latin typeface="Archivo"/>
                <a:ea typeface="Archivo"/>
                <a:cs typeface="Archivo"/>
              </a:defRPr>
            </a:pPr>
            <a:r>
              <a:rPr sz="3150" b="1" lang="es-GT">
                <a:solidFill>
                  <a:srgbClr val="F26009"/>
                </a:solidFill>
                <a:latin typeface="Archivo"/>
                <a:ea typeface="Archivo"/>
                <a:cs typeface="Archivo"/>
              </a:rPr>
              <a:t>Iluminación del salón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D54EFF-842E-47A3-B543-AE047B773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" y="1009650"/>
            <a:ext cx="1095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0" lang="es-GT">
                <a:solidFill>
                  <a:srgbClr val="52615E"/>
                </a:solidFill>
                <a:latin typeface="Archivo"/>
                <a:ea typeface="Archivo"/>
                <a:cs typeface="Archivo"/>
              </a:defRPr>
            </a:pPr>
            <a:r>
              <a:rPr sz="1575" b="0" lang="es-GT">
                <a:solidFill>
                  <a:srgbClr val="52615E"/>
                </a:solidFill>
                <a:latin typeface="Archivo"/>
                <a:ea typeface="Archivo"/>
                <a:cs typeface="Archivo"/>
              </a:rPr>
              <a:t>Iluminación del salón / Kickboxing / Polideportivo Latino</a:t>
            </a:r>
          </a:p>
        </p:txBody>
      </p:sp>
      <p:pic>
        <p:nvPicPr>
          <p:cNvPr id="13" name="" descr="Acceso interior y luminarias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541dffb2294e11"/>
          <a:stretch xmlns:a="http://schemas.openxmlformats.org/drawingml/2006/main"/>
        </p:blipFill>
        <p:spPr>
          <a:xfrm xmlns:a="http://schemas.openxmlformats.org/drawingml/2006/main">
            <a:off x="1351050" y="1666875"/>
            <a:ext cx="5641799" cy="376237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86468C-E325-400C-8545-B423A8A6B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1050" y="5524500"/>
            <a:ext cx="5641799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 lang="es-GT">
                <a:solidFill>
                  <a:srgbClr val="52615E"/>
                </a:solidFill>
                <a:latin typeface="Archivo"/>
                <a:ea typeface="Archivo"/>
                <a:cs typeface="Archivo"/>
              </a:defRPr>
            </a:pPr>
            <a:r>
              <a:rPr sz="1500" b="0" lang="es-GT">
                <a:solidFill>
                  <a:srgbClr val="52615E"/>
                </a:solidFill>
                <a:latin typeface="Archivo"/>
                <a:ea typeface="Archivo"/>
                <a:cs typeface="Archivo"/>
              </a:rPr>
              <a:t>Acceso interior y luminarias</a:t>
            </a:r>
          </a:p>
        </p:txBody>
      </p:sp>
      <p:pic>
        <p:nvPicPr>
          <p:cNvPr id="15" name="" descr="Panel de iluminación en ciel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489260233540d2"/>
          <a:stretch xmlns:a="http://schemas.openxmlformats.org/drawingml/2006/main"/>
        </p:blipFill>
        <p:spPr>
          <a:xfrm xmlns:a="http://schemas.openxmlformats.org/drawingml/2006/main">
            <a:off x="8432464" y="1476375"/>
            <a:ext cx="2928022" cy="1952625"/>
          </a:xfrm>
          <a:prstGeom xmlns:a="http://schemas.openxmlformats.org/drawingml/2006/main" prst="rect">
            <a:avLst/>
          </a:prstGeom>
        </p:spPr>
      </p:pic>
      <p:pic>
        <p:nvPicPr>
          <p:cNvPr id="16" name="" descr="Iluminación junto a la circulación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a0e3dd79804175"/>
          <a:stretch xmlns:a="http://schemas.openxmlformats.org/drawingml/2006/main"/>
        </p:blipFill>
        <p:spPr>
          <a:xfrm xmlns:a="http://schemas.openxmlformats.org/drawingml/2006/main">
            <a:off x="8611002" y="3714750"/>
            <a:ext cx="2570947" cy="17145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904C78-DB27-4931-8AA2-8FC25F005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1002" y="5524500"/>
            <a:ext cx="2570947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 lang="es-GT">
                <a:solidFill>
                  <a:srgbClr val="52615E"/>
                </a:solidFill>
                <a:latin typeface="Archivo"/>
                <a:ea typeface="Archivo"/>
                <a:cs typeface="Archivo"/>
              </a:defRPr>
            </a:pPr>
            <a:r>
              <a:rPr sz="1500" b="0" lang="es-GT">
                <a:solidFill>
                  <a:srgbClr val="52615E"/>
                </a:solidFill>
                <a:latin typeface="Archivo"/>
                <a:ea typeface="Archivo"/>
                <a:cs typeface="Archivo"/>
              </a:rPr>
              <a:t>Iluminación junto a la circulación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C2B3BB-C8FF-49A8-BBB5-48B802928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248400"/>
            <a:ext cx="110871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600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B89796-F503-45FB-A4BC-36A7C8DCC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29375"/>
            <a:ext cx="10001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 lang="es-GT">
                <a:solidFill>
                  <a:srgbClr val="52615E"/>
                </a:solidFill>
                <a:latin typeface="Archivo"/>
                <a:ea typeface="Archivo"/>
                <a:cs typeface="Archivo"/>
              </a:defRPr>
            </a:pPr>
            <a:r>
              <a:rPr sz="1275" b="0" lang="es-GT">
                <a:solidFill>
                  <a:srgbClr val="52615E"/>
                </a:solidFill>
                <a:latin typeface="Archivo"/>
                <a:ea typeface="Archivo"/>
                <a:cs typeface="Archivo"/>
              </a:rPr>
              <a:t>Vas con Maz, S.A.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9EBDB6-DC24-45D5-B958-E855B20F1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29375"/>
            <a:ext cx="52387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 lang="es-GT">
                <a:solidFill>
                  <a:srgbClr val="52615E"/>
                </a:solidFill>
                <a:latin typeface="Archivo"/>
                <a:ea typeface="Archivo"/>
                <a:cs typeface="Archivo"/>
              </a:defRPr>
            </a:pPr>
            <a:r>
              <a:rPr sz="1275" b="0" lang="es-GT">
                <a:solidFill>
                  <a:srgbClr val="52615E"/>
                </a:solidFill>
                <a:latin typeface="Archivo"/>
                <a:ea typeface="Archivo"/>
                <a:cs typeface="Archivo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23726806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662645-4475-457D-A7FC-8A7A4700F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42900"/>
            <a:ext cx="6477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150" b="1" lang="es-GT">
                <a:solidFill>
                  <a:srgbClr val="F26009"/>
                </a:solidFill>
                <a:latin typeface="Archivo"/>
                <a:ea typeface="Archivo"/>
                <a:cs typeface="Archivo"/>
              </a:defRPr>
            </a:pPr>
            <a:r>
              <a:rPr sz="3150" b="1" lang="es-GT">
                <a:solidFill>
                  <a:srgbClr val="F26009"/>
                </a:solidFill>
                <a:latin typeface="Archivo"/>
                <a:ea typeface="Archivo"/>
                <a:cs typeface="Archivo"/>
              </a:rPr>
              <a:t>Iluminación del salón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7ABF65-020F-4458-9D3F-01762D915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" y="1400175"/>
            <a:ext cx="6000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0" lang="es-GT">
                <a:solidFill>
                  <a:srgbClr val="52615E"/>
                </a:solidFill>
                <a:latin typeface="Archivo"/>
                <a:ea typeface="Archivo"/>
                <a:cs typeface="Archivo"/>
              </a:defRPr>
            </a:pPr>
            <a:r>
              <a:rPr sz="1575" b="0" lang="es-GT">
                <a:solidFill>
                  <a:srgbClr val="52615E"/>
                </a:solidFill>
                <a:latin typeface="Archivo"/>
                <a:ea typeface="Archivo"/>
                <a:cs typeface="Archivo"/>
              </a:rPr>
              <a:t>Iluminación del salón / Kickboxing / Polideportivo Latino</a:t>
            </a:r>
          </a:p>
        </p:txBody>
      </p:sp>
      <p:pic>
        <p:nvPicPr>
          <p:cNvPr id="14" name="" descr="Interruptores del salón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d189a8a1ee47a5"/>
          <a:stretch xmlns:a="http://schemas.openxmlformats.org/drawingml/2006/main"/>
        </p:blipFill>
        <p:spPr>
          <a:xfrm xmlns:a="http://schemas.openxmlformats.org/drawingml/2006/main">
            <a:off x="571500" y="2800052"/>
            <a:ext cx="2857500" cy="190559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3892AB-7445-4AFD-BCF3-2798395CF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00898"/>
            <a:ext cx="2857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 lang="es-GT">
                <a:solidFill>
                  <a:srgbClr val="52615E"/>
                </a:solidFill>
                <a:latin typeface="Archivo"/>
                <a:ea typeface="Archivo"/>
                <a:cs typeface="Archivo"/>
              </a:defRPr>
            </a:pPr>
            <a:r>
              <a:rPr sz="1500" b="0" lang="es-GT">
                <a:solidFill>
                  <a:srgbClr val="52615E"/>
                </a:solidFill>
                <a:latin typeface="Archivo"/>
                <a:ea typeface="Archivo"/>
                <a:cs typeface="Archivo"/>
              </a:rPr>
              <a:t>Interruptores del salón</a:t>
            </a:r>
          </a:p>
        </p:txBody>
      </p:sp>
      <p:pic>
        <p:nvPicPr>
          <p:cNvPr id="16" name="" descr="Perspectiva longitudinal del salón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7660f75c5a4b2d"/>
          <a:stretch xmlns:a="http://schemas.openxmlformats.org/drawingml/2006/main"/>
        </p:blipFill>
        <p:spPr>
          <a:xfrm xmlns:a="http://schemas.openxmlformats.org/drawingml/2006/main">
            <a:off x="3733800" y="2800052"/>
            <a:ext cx="2857500" cy="190559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22E917-05EF-49B0-99AD-8C1EBA608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4800898"/>
            <a:ext cx="2857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 lang="es-GT">
                <a:solidFill>
                  <a:srgbClr val="52615E"/>
                </a:solidFill>
                <a:latin typeface="Archivo"/>
                <a:ea typeface="Archivo"/>
                <a:cs typeface="Archivo"/>
              </a:defRPr>
            </a:pPr>
            <a:r>
              <a:rPr sz="1500" b="0" lang="es-GT">
                <a:solidFill>
                  <a:srgbClr val="52615E"/>
                </a:solidFill>
                <a:latin typeface="Archivo"/>
                <a:ea typeface="Archivo"/>
                <a:cs typeface="Archivo"/>
              </a:rPr>
              <a:t>Perspectiva longitudinal del salón</a:t>
            </a:r>
          </a:p>
        </p:txBody>
      </p:sp>
      <p:pic>
        <p:nvPicPr>
          <p:cNvPr id="18" name="" descr="Acceso y acabados interiores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aacf3ebcde4fbc"/>
          <a:stretch xmlns:a="http://schemas.openxmlformats.org/drawingml/2006/main"/>
        </p:blipFill>
        <p:spPr>
          <a:xfrm xmlns:a="http://schemas.openxmlformats.org/drawingml/2006/main">
            <a:off x="8001000" y="800100"/>
            <a:ext cx="3086100" cy="462915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47AB15-EEB8-4DC8-B51F-4DB297BAA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5524500"/>
            <a:ext cx="30861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 lang="es-GT">
                <a:solidFill>
                  <a:srgbClr val="52615E"/>
                </a:solidFill>
                <a:latin typeface="Archivo"/>
                <a:ea typeface="Archivo"/>
                <a:cs typeface="Archivo"/>
              </a:defRPr>
            </a:pPr>
            <a:r>
              <a:rPr sz="1500" b="0" lang="es-GT">
                <a:solidFill>
                  <a:srgbClr val="52615E"/>
                </a:solidFill>
                <a:latin typeface="Archivo"/>
                <a:ea typeface="Archivo"/>
                <a:cs typeface="Archivo"/>
              </a:rPr>
              <a:t>Acceso y acabados interiores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BB5C81-1733-4A86-8CD1-2B2B7C949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248400"/>
            <a:ext cx="110871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6009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DFE00D-0AD0-4EEC-BB8B-74CD03498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29375"/>
            <a:ext cx="10001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 lang="es-GT">
                <a:solidFill>
                  <a:srgbClr val="52615E"/>
                </a:solidFill>
                <a:latin typeface="Archivo"/>
                <a:ea typeface="Archivo"/>
                <a:cs typeface="Archivo"/>
              </a:defRPr>
            </a:pPr>
            <a:r>
              <a:rPr sz="1275" b="0" lang="es-GT">
                <a:solidFill>
                  <a:srgbClr val="52615E"/>
                </a:solidFill>
                <a:latin typeface="Archivo"/>
                <a:ea typeface="Archivo"/>
                <a:cs typeface="Archivo"/>
              </a:rPr>
              <a:t>Vas con Maz, S.A.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8C4980-AEF6-4BBE-807D-D92DFA797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29375"/>
            <a:ext cx="52387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 lang="es-GT">
                <a:solidFill>
                  <a:srgbClr val="52615E"/>
                </a:solidFill>
                <a:latin typeface="Archivo"/>
                <a:ea typeface="Archivo"/>
                <a:cs typeface="Archivo"/>
              </a:defRPr>
            </a:pPr>
            <a:r>
              <a:rPr sz="1275" b="0" lang="es-GT">
                <a:solidFill>
                  <a:srgbClr val="52615E"/>
                </a:solidFill>
                <a:latin typeface="Archivo"/>
                <a:ea typeface="Archivo"/>
                <a:cs typeface="Archivo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213228406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8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0AC1CC-9597-429E-93FB-86EA07C81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33375"/>
            <a:ext cx="1104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150" b="1" lang="es-GT">
                <a:solidFill>
                  <a:srgbClr val="F26009"/>
                </a:solidFill>
                <a:latin typeface="Archivo"/>
                <a:ea typeface="Archivo"/>
                <a:cs typeface="Archivo"/>
              </a:defRPr>
            </a:pPr>
            <a:r>
              <a:rPr sz="3150" b="1" lang="es-GT">
                <a:solidFill>
                  <a:srgbClr val="F26009"/>
                </a:solidFill>
                <a:latin typeface="Archivo"/>
                <a:ea typeface="Archivo"/>
                <a:cs typeface="Archivo"/>
              </a:rPr>
              <a:t>Iluminación del salón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E78BC5-2124-41DF-84D7-41197EBD3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" y="1009650"/>
            <a:ext cx="1095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0" lang="es-GT">
                <a:solidFill>
                  <a:srgbClr val="52615E"/>
                </a:solidFill>
                <a:latin typeface="Archivo"/>
                <a:ea typeface="Archivo"/>
                <a:cs typeface="Archivo"/>
              </a:defRPr>
            </a:pPr>
            <a:r>
              <a:rPr sz="1575" b="0" lang="es-GT">
                <a:solidFill>
                  <a:srgbClr val="52615E"/>
                </a:solidFill>
                <a:latin typeface="Archivo"/>
                <a:ea typeface="Archivo"/>
                <a:cs typeface="Archivo"/>
              </a:rPr>
              <a:t>Iluminación del salón / Kickboxing / Polideportivo Latino</a:t>
            </a:r>
          </a:p>
        </p:txBody>
      </p:sp>
      <p:pic>
        <p:nvPicPr>
          <p:cNvPr id="12" name="" descr="Salón de entrenamiento / vista hacia el fond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bd7ef2e2184bcd"/>
          <a:stretch xmlns:a="http://schemas.openxmlformats.org/drawingml/2006/main"/>
        </p:blipFill>
        <p:spPr>
          <a:xfrm xmlns:a="http://schemas.openxmlformats.org/drawingml/2006/main">
            <a:off x="571500" y="2263381"/>
            <a:ext cx="3781425" cy="2521738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94C10E-C929-401B-B071-55F695CD1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80369"/>
            <a:ext cx="37814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 lang="es-GT">
                <a:solidFill>
                  <a:srgbClr val="52615E"/>
                </a:solidFill>
                <a:latin typeface="Archivo"/>
                <a:ea typeface="Archivo"/>
                <a:cs typeface="Archivo"/>
              </a:defRPr>
            </a:pPr>
            <a:r>
              <a:rPr sz="1500" b="0" lang="es-GT">
                <a:solidFill>
                  <a:srgbClr val="52615E"/>
                </a:solidFill>
                <a:latin typeface="Archivo"/>
                <a:ea typeface="Archivo"/>
                <a:cs typeface="Archivo"/>
              </a:rPr>
              <a:t>Salón de entrenamiento / vista hacia el fondo</a:t>
            </a:r>
          </a:p>
        </p:txBody>
      </p:sp>
      <p:pic>
        <p:nvPicPr>
          <p:cNvPr id="14" name="" descr="Vista general junto a la circulación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f91b9e12fe427f"/>
          <a:stretch xmlns:a="http://schemas.openxmlformats.org/drawingml/2006/main"/>
        </p:blipFill>
        <p:spPr>
          <a:xfrm xmlns:a="http://schemas.openxmlformats.org/drawingml/2006/main">
            <a:off x="5325377" y="1581150"/>
            <a:ext cx="5770347" cy="38481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18DC23-FE20-42EF-B742-1CCD59AEC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25377" y="5524500"/>
            <a:ext cx="5770347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 lang="es-GT">
                <a:solidFill>
                  <a:srgbClr val="52615E"/>
                </a:solidFill>
                <a:latin typeface="Archivo"/>
                <a:ea typeface="Archivo"/>
                <a:cs typeface="Archivo"/>
              </a:defRPr>
            </a:pPr>
            <a:r>
              <a:rPr sz="1500" b="0" lang="es-GT">
                <a:solidFill>
                  <a:srgbClr val="52615E"/>
                </a:solidFill>
                <a:latin typeface="Archivo"/>
                <a:ea typeface="Archivo"/>
                <a:cs typeface="Archivo"/>
              </a:rPr>
              <a:t>Vista general junto a la circulación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B29C66-35D3-493B-B21E-9F9C72A8C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248400"/>
            <a:ext cx="110871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6009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38B745-F300-44AA-961E-5508B88E1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29375"/>
            <a:ext cx="10001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 lang="es-GT">
                <a:solidFill>
                  <a:srgbClr val="52615E"/>
                </a:solidFill>
                <a:latin typeface="Archivo"/>
                <a:ea typeface="Archivo"/>
                <a:cs typeface="Archivo"/>
              </a:defRPr>
            </a:pPr>
            <a:r>
              <a:rPr sz="1275" b="0" lang="es-GT">
                <a:solidFill>
                  <a:srgbClr val="52615E"/>
                </a:solidFill>
                <a:latin typeface="Archivo"/>
                <a:ea typeface="Archivo"/>
                <a:cs typeface="Archivo"/>
              </a:rPr>
              <a:t>Vas con Maz, S.A.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A00632-B5E4-431A-8314-78AEEDAF4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29375"/>
            <a:ext cx="52387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 lang="es-GT">
                <a:solidFill>
                  <a:srgbClr val="52615E"/>
                </a:solidFill>
                <a:latin typeface="Archivo"/>
                <a:ea typeface="Archivo"/>
                <a:cs typeface="Archivo"/>
              </a:defRPr>
            </a:pPr>
            <a:r>
              <a:rPr sz="1275" b="0" lang="es-GT">
                <a:solidFill>
                  <a:srgbClr val="52615E"/>
                </a:solidFill>
                <a:latin typeface="Archivo"/>
                <a:ea typeface="Archivo"/>
                <a:cs typeface="Archivo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62457911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8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D4399C-2FC0-4AC0-AFCA-C124BFAD4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8175"/>
            <a:ext cx="64960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00" b="1" lang="es-GT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3600" b="1" lang="es-GT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Registro en video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B08BB3-84D2-4C8C-A4A6-B8ADA9470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1752600"/>
            <a:ext cx="5715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1" lang="es-GT">
                <a:solidFill>
                  <a:srgbClr val="F26009"/>
                </a:solidFill>
                <a:latin typeface="Archivo"/>
                <a:ea typeface="Archivo"/>
                <a:cs typeface="Archivo"/>
              </a:defRPr>
            </a:pPr>
            <a:r>
              <a:rPr sz="3000" b="1" lang="es-GT">
                <a:solidFill>
                  <a:srgbClr val="F26009"/>
                </a:solidFill>
                <a:latin typeface="Archivo"/>
                <a:ea typeface="Archivo"/>
                <a:cs typeface="Archivo"/>
              </a:rPr>
              <a:t>Iluminación del salón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1E7A05-96C1-4781-8921-C7BAC968C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3028950"/>
            <a:ext cx="56197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 lang="es-GT">
                <a:solidFill>
                  <a:srgbClr val="DDE4E2"/>
                </a:solidFill>
                <a:latin typeface="Archivo"/>
                <a:ea typeface="Archivo"/>
                <a:cs typeface="Archivo"/>
              </a:defRPr>
            </a:pPr>
            <a:r>
              <a:rPr sz="1950" b="0" lang="es-GT">
                <a:solidFill>
                  <a:srgbClr val="DDE4E2"/>
                </a:solidFill>
                <a:latin typeface="Archivo"/>
                <a:ea typeface="Archivo"/>
                <a:cs typeface="Archivo"/>
              </a:rPr>
              <a:t>Kickboxing / Polideportivo Latino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6A5C2D-499A-4D49-A678-820383E43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4752975"/>
            <a:ext cx="5000625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 lang="es-GT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2175" b="1" lang="es-GT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Registro del recinto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E857A9-774C-4C5B-9106-F16958D72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5372100"/>
            <a:ext cx="50006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 lang="es-GT">
                <a:solidFill>
                  <a:srgbClr val="DDE4E2"/>
                </a:solidFill>
                <a:latin typeface="Archivo"/>
                <a:ea typeface="Archivo"/>
                <a:cs typeface="Archivo"/>
              </a:defRPr>
            </a:pPr>
            <a:r>
              <a:rPr sz="1800" b="0" lang="es-GT">
                <a:solidFill>
                  <a:srgbClr val="DDE4E2"/>
                </a:solidFill>
                <a:latin typeface="Archivo"/>
                <a:ea typeface="Archivo"/>
                <a:cs typeface="Archivo"/>
              </a:rPr>
              <a:t>Video de 5 segundos</a:t>
            </a:r>
          </a:p>
        </p:txBody>
      </p:sp>
      <p:pic>
        <p:nvPicPr>
          <p:cNvPr id="1011" name="Video poster fallback" descr="Iluminación del salón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0e896457064078"/>
          <a:stretch xmlns:a="http://schemas.openxmlformats.org/drawingml/2006/main"/>
        </p:blipFill>
        <p:spPr>
          <a:xfrm xmlns:a="http://schemas.openxmlformats.org/drawingml/2006/main">
            <a:off x="7667625" y="483658"/>
            <a:ext cx="3152775" cy="5604933"/>
          </a:xfrm>
          <a:prstGeom xmlns:a="http://schemas.openxmlformats.org/drawingml/2006/main" prst="rect">
            <a:avLst/>
          </a:prstGeom>
        </p:spPr>
      </p:pic>
      <p:pic>
        <p:nvPicPr>
          <p:cNvPr id="14" name="" descr="Iluminación del salón">
            <ns0:hlinkClick xmlns:ns0="http://schemas.openxmlformats.org/drawingml/2006/main" action="ppaction://media"/>
          </p:cNvPr>
          <p:cNvPicPr>
            <a:picLocks xmlns:a="http://schemas.openxmlformats.org/drawingml/2006/main" noChangeAspect="1"/>
          </p:cNvPicPr>
          <p:nvPr>
            <ns1:videoFile xmlns:ns1="http://schemas.openxmlformats.org/drawingml/2006/main" xmlns:ns2="http://schemas.openxmlformats.org/officeDocument/2006/relationships" ns2:link="rIdVideo1"/>
            <p:extLst>
              <p:ext uri="{DAA4B4D4-6D71-4841-9C94-3DE7FCFB9230}">
                <ns3:media xmlns:ns3="http://schemas.microsoft.com/office/powerpoint/2010/main" xmlns:ns4="http://schemas.openxmlformats.org/officeDocument/2006/relationships" ns4:embed="rIdMedia1"/>
              </p:ext>
            </p:extLst>
          </p:nvPr>
        </p:nvPicPr>
        <p:blipFill>
          <a:blip xmlns:r="http://schemas.openxmlformats.org/officeDocument/2006/relationships" xmlns:a="http://schemas.openxmlformats.org/drawingml/2006/main" r:embed="Rb00e896457064078"/>
          <a:stretch xmlns:a="http://schemas.openxmlformats.org/drawingml/2006/main"/>
        </p:blipFill>
        <p:spPr>
          <a:xfrm xmlns:a="http://schemas.openxmlformats.org/drawingml/2006/main">
            <a:off x="7667625" y="483658"/>
            <a:ext cx="3152775" cy="5604933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E7392A-7AAC-4076-8749-8B7827ABF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29375"/>
            <a:ext cx="10001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 lang="es-GT">
                <a:solidFill>
                  <a:srgbClr val="A7B0B1"/>
                </a:solidFill>
                <a:latin typeface="Archivo"/>
                <a:ea typeface="Archivo"/>
                <a:cs typeface="Archivo"/>
              </a:defRPr>
            </a:pPr>
            <a:r>
              <a:rPr sz="1275" b="0" lang="es-GT">
                <a:solidFill>
                  <a:srgbClr val="A7B0B1"/>
                </a:solidFill>
                <a:latin typeface="Archivo"/>
                <a:ea typeface="Archivo"/>
                <a:cs typeface="Archivo"/>
              </a:rPr>
              <a:t>Vas con Maz, S.A.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B0B4C8-3FBF-4579-AEC4-1D9D64AA0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29375"/>
            <a:ext cx="52387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 lang="es-GT">
                <a:solidFill>
                  <a:srgbClr val="A7B0B1"/>
                </a:solidFill>
                <a:latin typeface="Archivo"/>
                <a:ea typeface="Archivo"/>
                <a:cs typeface="Archivo"/>
              </a:defRPr>
            </a:pPr>
            <a:r>
              <a:rPr sz="1275" b="0" lang="es-GT">
                <a:solidFill>
                  <a:srgbClr val="A7B0B1"/>
                </a:solidFill>
                <a:latin typeface="Archivo"/>
                <a:ea typeface="Archivo"/>
                <a:cs typeface="Archivo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940346450"/>
      </p:ext>
    </p:extLst>
  </p:cSld>
  <p:timing>
    <p:tnLst>
      <p:par>
        <p:cTn id="1" dur="indefinite" restart="never" nodeType="tmRoot">
          <p:childTnLst>
            <p:video>
              <p:cMediaNode vol="0">
                <p:cTn id="2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1018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 descr="Oficina renovada / vista general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7eea0e4db14e11"/>
          <a:srcRect xmlns:a="http://schemas.openxmlformats.org/drawingml/2006/main" l="0" t="31250" r="0" b="3125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FB90AC-70C6-4F6A-AB3A-6BA393DFE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820">
              <a:alpha val="83000"/>
            </a:srgbClr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7451E6-AB4C-456B-BAF1-247C6551B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742950"/>
            <a:ext cx="4495800" cy="52482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820">
              <a:alpha val="94000"/>
            </a:srgbClr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A96B4C-3C90-4127-BB6C-98874A018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952500"/>
            <a:ext cx="412432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 lang="es-GT">
                <a:solidFill>
                  <a:srgbClr val="FC4C02"/>
                </a:solidFill>
                <a:latin typeface="Arial"/>
                <a:ea typeface="Arial"/>
                <a:cs typeface="Arial"/>
              </a:defRPr>
            </a:pPr>
            <a:r>
              <a:rPr sz="1800" b="1" lang="es-GT">
                <a:solidFill>
                  <a:srgbClr val="FC4C02"/>
                </a:solidFill>
                <a:latin typeface="Arial"/>
                <a:ea typeface="Arial"/>
                <a:cs typeface="Arial"/>
              </a:rPr>
              <a:t>Vas con Maz, S.A.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456B15-F760-462F-8B09-94FC2CC9E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81150"/>
            <a:ext cx="4191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 lang="es-GT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450" b="1" lang="es-GT">
                <a:solidFill>
                  <a:srgbClr val="FFFFFF"/>
                </a:solidFill>
                <a:latin typeface="Arial"/>
                <a:ea typeface="Arial"/>
                <a:cs typeface="Arial"/>
              </a:rPr>
              <a:t>Renovación de oficina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8C7775-01F0-40CA-A803-ADED6F498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" y="3028950"/>
            <a:ext cx="4057650" cy="790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4C02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556B66-B398-46A4-9D44-E3339F9FD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52775"/>
            <a:ext cx="381952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 lang="es-GT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1725" b="0" lang="es-GT">
                <a:solidFill>
                  <a:srgbClr val="101820"/>
                </a:solidFill>
                <a:latin typeface="Arial"/>
                <a:ea typeface="Arial"/>
                <a:cs typeface="Arial"/>
              </a:rPr>
              <a:t>Kickboxing / Polideportivo Latino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CCB9E9-BF20-47B1-B8A8-020175996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4095750"/>
            <a:ext cx="3981450" cy="1647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 lang="es-GT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950" b="0" lang="es-GT">
                <a:solidFill>
                  <a:srgbClr val="FFFFFF"/>
                </a:solidFill>
                <a:latin typeface="Arial"/>
                <a:ea typeface="Arial"/>
                <a:cs typeface="Arial"/>
              </a:rPr>
              <a:t>Piso UPVC imitación madera, zócalo y pintura en la oficina administrativa.</a:t>
            </a:r>
          </a:p>
        </p:txBody>
      </p:sp>
      <p:pic>
        <p:nvPicPr>
          <p:cNvPr id="21" name="" descr="Oficina renovada / vista general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4707c622f4487f"/>
          <a:stretch xmlns:a="http://schemas.openxmlformats.org/drawingml/2006/main"/>
        </p:blipFill>
        <p:spPr>
          <a:xfrm xmlns:a="http://schemas.openxmlformats.org/drawingml/2006/main">
            <a:off x="6764338" y="828675"/>
            <a:ext cx="3397250" cy="5095875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A57F54-AE05-40AD-90A7-6B0351BE9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248400"/>
            <a:ext cx="110871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4C02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56E666-E1C7-47EB-99C5-16917CFFE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29375"/>
            <a:ext cx="10001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defRPr>
            </a:pPr>
            <a:r>
              <a: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rPr>
              <a:t>Vas con Maz, S.A.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29B4E4-B8F2-49FF-AA04-6BE265AF1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29375"/>
            <a:ext cx="52387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defRPr>
            </a:pPr>
            <a:r>
              <a: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14870531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7F8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4D4556-B097-42EB-854D-D5F829F60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42900"/>
            <a:ext cx="6477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150" b="1" lang="es-GT">
                <a:solidFill>
                  <a:srgbClr val="F26009"/>
                </a:solidFill>
                <a:latin typeface="Archivo"/>
                <a:ea typeface="Archivo"/>
                <a:cs typeface="Archivo"/>
              </a:defRPr>
            </a:pPr>
            <a:r>
              <a:rPr sz="3150" b="1" lang="es-GT">
                <a:solidFill>
                  <a:srgbClr val="F26009"/>
                </a:solidFill>
                <a:latin typeface="Archivo"/>
                <a:ea typeface="Archivo"/>
                <a:cs typeface="Archivo"/>
              </a:rPr>
              <a:t>Renovación de oficina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6363F5-3D92-43D6-A4BD-4FA01DDF9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" y="1400175"/>
            <a:ext cx="6000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0" lang="es-GT">
                <a:solidFill>
                  <a:srgbClr val="52615E"/>
                </a:solidFill>
                <a:latin typeface="Archivo"/>
                <a:ea typeface="Archivo"/>
                <a:cs typeface="Archivo"/>
              </a:defRPr>
            </a:pPr>
            <a:r>
              <a:rPr sz="1575" b="0" lang="es-GT">
                <a:solidFill>
                  <a:srgbClr val="52615E"/>
                </a:solidFill>
                <a:latin typeface="Archivo"/>
                <a:ea typeface="Archivo"/>
                <a:cs typeface="Archivo"/>
              </a:rPr>
              <a:t>Renovación de oficina / Kickboxing / Polideportivo Latino</a:t>
            </a:r>
          </a:p>
        </p:txBody>
      </p:sp>
      <p:pic>
        <p:nvPicPr>
          <p:cNvPr id="14" name="" descr="Piso y zócal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a94a5635c54b1b"/>
          <a:stretch xmlns:a="http://schemas.openxmlformats.org/drawingml/2006/main"/>
        </p:blipFill>
        <p:spPr>
          <a:xfrm xmlns:a="http://schemas.openxmlformats.org/drawingml/2006/main">
            <a:off x="571500" y="2800052"/>
            <a:ext cx="2857500" cy="190559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E11931-76D6-4D73-A8D9-AA062D454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00898"/>
            <a:ext cx="2857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 lang="es-GT">
                <a:solidFill>
                  <a:srgbClr val="52615E"/>
                </a:solidFill>
                <a:latin typeface="Archivo"/>
                <a:ea typeface="Archivo"/>
                <a:cs typeface="Archivo"/>
              </a:defRPr>
            </a:pPr>
            <a:r>
              <a:rPr sz="1500" b="0" lang="es-GT">
                <a:solidFill>
                  <a:srgbClr val="52615E"/>
                </a:solidFill>
                <a:latin typeface="Archivo"/>
                <a:ea typeface="Archivo"/>
                <a:cs typeface="Archivo"/>
              </a:rPr>
              <a:t>Piso y zócalo</a:t>
            </a:r>
          </a:p>
        </p:txBody>
      </p:sp>
      <p:pic>
        <p:nvPicPr>
          <p:cNvPr id="16" name="" descr="Encuentro de piso y zócal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65fa62ac1d4adb"/>
          <a:stretch xmlns:a="http://schemas.openxmlformats.org/drawingml/2006/main"/>
        </p:blipFill>
        <p:spPr>
          <a:xfrm xmlns:a="http://schemas.openxmlformats.org/drawingml/2006/main">
            <a:off x="3733800" y="2800052"/>
            <a:ext cx="2857500" cy="190559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878BB7-CA85-4159-8250-E62A6F464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4800898"/>
            <a:ext cx="2857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 lang="es-GT">
                <a:solidFill>
                  <a:srgbClr val="52615E"/>
                </a:solidFill>
                <a:latin typeface="Archivo"/>
                <a:ea typeface="Archivo"/>
                <a:cs typeface="Archivo"/>
              </a:defRPr>
            </a:pPr>
            <a:r>
              <a:rPr sz="1500" b="0" lang="es-GT">
                <a:solidFill>
                  <a:srgbClr val="52615E"/>
                </a:solidFill>
                <a:latin typeface="Archivo"/>
                <a:ea typeface="Archivo"/>
                <a:cs typeface="Archivo"/>
              </a:rPr>
              <a:t>Encuentro de piso y zócalo</a:t>
            </a:r>
          </a:p>
        </p:txBody>
      </p:sp>
      <p:pic>
        <p:nvPicPr>
          <p:cNvPr id="18" name="" descr="Oficina renovada / piso y luminarias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1df02a7e974c02"/>
          <a:stretch xmlns:a="http://schemas.openxmlformats.org/drawingml/2006/main"/>
        </p:blipFill>
        <p:spPr>
          <a:xfrm xmlns:a="http://schemas.openxmlformats.org/drawingml/2006/main">
            <a:off x="8001000" y="800100"/>
            <a:ext cx="3086100" cy="462915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FC4D04-25CB-4012-A978-F27785675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5524500"/>
            <a:ext cx="30861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 lang="es-GT">
                <a:solidFill>
                  <a:srgbClr val="52615E"/>
                </a:solidFill>
                <a:latin typeface="Archivo"/>
                <a:ea typeface="Archivo"/>
                <a:cs typeface="Archivo"/>
              </a:defRPr>
            </a:pPr>
            <a:r>
              <a:rPr sz="1500" b="0" lang="es-GT">
                <a:solidFill>
                  <a:srgbClr val="52615E"/>
                </a:solidFill>
                <a:latin typeface="Archivo"/>
                <a:ea typeface="Archivo"/>
                <a:cs typeface="Archivo"/>
              </a:rPr>
              <a:t>Oficina renovada / piso y luminarias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679A39-BC8D-4559-B704-D8EA032DB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248400"/>
            <a:ext cx="110871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6009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D35381-C32A-46A9-9036-8123C9825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29375"/>
            <a:ext cx="10001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 lang="es-GT">
                <a:solidFill>
                  <a:srgbClr val="52615E"/>
                </a:solidFill>
                <a:latin typeface="Archivo"/>
                <a:ea typeface="Archivo"/>
                <a:cs typeface="Archivo"/>
              </a:defRPr>
            </a:pPr>
            <a:r>
              <a:rPr sz="1275" b="0" lang="es-GT">
                <a:solidFill>
                  <a:srgbClr val="52615E"/>
                </a:solidFill>
                <a:latin typeface="Archivo"/>
                <a:ea typeface="Archivo"/>
                <a:cs typeface="Archivo"/>
              </a:rPr>
              <a:t>Vas con Maz, S.A.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EC42EC-7A04-461E-8876-CDEE42DB2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29375"/>
            <a:ext cx="52387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 lang="es-GT">
                <a:solidFill>
                  <a:srgbClr val="52615E"/>
                </a:solidFill>
                <a:latin typeface="Archivo"/>
                <a:ea typeface="Archivo"/>
                <a:cs typeface="Archivo"/>
              </a:defRPr>
            </a:pPr>
            <a:r>
              <a:rPr sz="1275" b="0" lang="es-GT">
                <a:solidFill>
                  <a:srgbClr val="52615E"/>
                </a:solidFill>
                <a:latin typeface="Archivo"/>
                <a:ea typeface="Archivo"/>
                <a:cs typeface="Archivo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54272610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1018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76B5DE-1541-420E-A1F5-A744E718A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504825"/>
            <a:ext cx="325755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75" b="1" lang="es-GT">
                <a:solidFill>
                  <a:srgbClr val="F26009"/>
                </a:solidFill>
                <a:latin typeface="Archivo"/>
                <a:ea typeface="Archivo"/>
                <a:cs typeface="Archivo"/>
              </a:defRPr>
            </a:pPr>
            <a:r>
              <a:rPr sz="3075" b="1" lang="es-GT">
                <a:solidFill>
                  <a:srgbClr val="F26009"/>
                </a:solidFill>
                <a:latin typeface="Archivo"/>
                <a:ea typeface="Archivo"/>
                <a:cs typeface="Archivo"/>
              </a:rPr>
              <a:t>Renovación de oficina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987B0E-8E07-4F7E-AA56-86CC03E5F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105025"/>
            <a:ext cx="31051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 lang="es-GT">
                <a:solidFill>
                  <a:srgbClr val="DDE4E2"/>
                </a:solidFill>
                <a:latin typeface="Archivo"/>
                <a:ea typeface="Archivo"/>
                <a:cs typeface="Archivo"/>
              </a:defRPr>
            </a:pPr>
            <a:r>
              <a:rPr sz="1725" b="0" lang="es-GT">
                <a:solidFill>
                  <a:srgbClr val="DDE4E2"/>
                </a:solidFill>
                <a:latin typeface="Archivo"/>
                <a:ea typeface="Archivo"/>
                <a:cs typeface="Archivo"/>
              </a:rPr>
              <a:t>Renovación de oficina / Kickboxing / Polideportivo Latino</a:t>
            </a:r>
          </a:p>
        </p:txBody>
      </p:sp>
      <p:pic>
        <p:nvPicPr>
          <p:cNvPr id="16" name="" descr="Interior de oficina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ef43ed8e3e48cd"/>
          <a:stretch xmlns:a="http://schemas.openxmlformats.org/drawingml/2006/main"/>
        </p:blipFill>
        <p:spPr>
          <a:xfrm xmlns:a="http://schemas.openxmlformats.org/drawingml/2006/main">
            <a:off x="726725" y="3533775"/>
            <a:ext cx="2842324" cy="189547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B2E869-1656-4BD4-8C8C-765F73925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725" y="5524500"/>
            <a:ext cx="2842324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 lang="es-GT">
                <a:solidFill>
                  <a:srgbClr val="DDE4E2"/>
                </a:solidFill>
                <a:latin typeface="Archivo"/>
                <a:ea typeface="Archivo"/>
                <a:cs typeface="Archivo"/>
              </a:defRPr>
            </a:pPr>
            <a:r>
              <a:rPr sz="1500" b="0" lang="es-GT">
                <a:solidFill>
                  <a:srgbClr val="DDE4E2"/>
                </a:solidFill>
                <a:latin typeface="Archivo"/>
                <a:ea typeface="Archivo"/>
                <a:cs typeface="Archivo"/>
              </a:rPr>
              <a:t>Interior de oficina</a:t>
            </a:r>
          </a:p>
        </p:txBody>
      </p:sp>
      <p:pic>
        <p:nvPicPr>
          <p:cNvPr id="18" name="" descr="Vista interior con piso terminad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5060be81b74466"/>
          <a:stretch xmlns:a="http://schemas.openxmlformats.org/drawingml/2006/main"/>
        </p:blipFill>
        <p:spPr>
          <a:xfrm xmlns:a="http://schemas.openxmlformats.org/drawingml/2006/main">
            <a:off x="6550025" y="1162050"/>
            <a:ext cx="2844800" cy="426720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E2DEDB-05C4-4344-B2AE-329D76FEC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0025" y="5524500"/>
            <a:ext cx="2844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 lang="es-GT">
                <a:solidFill>
                  <a:srgbClr val="DDE4E2"/>
                </a:solidFill>
                <a:latin typeface="Archivo"/>
                <a:ea typeface="Archivo"/>
                <a:cs typeface="Archivo"/>
              </a:defRPr>
            </a:pPr>
            <a:r>
              <a:rPr sz="1500" b="0" lang="es-GT">
                <a:solidFill>
                  <a:srgbClr val="DDE4E2"/>
                </a:solidFill>
                <a:latin typeface="Archivo"/>
                <a:ea typeface="Archivo"/>
                <a:cs typeface="Archivo"/>
              </a:rPr>
              <a:t>Vista interior con piso terminado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B2C903-48DC-4571-99CA-093C00064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29375"/>
            <a:ext cx="10001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 lang="es-GT">
                <a:solidFill>
                  <a:srgbClr val="A7B0B1"/>
                </a:solidFill>
                <a:latin typeface="Archivo"/>
                <a:ea typeface="Archivo"/>
                <a:cs typeface="Archivo"/>
              </a:defRPr>
            </a:pPr>
            <a:r>
              <a:rPr sz="1275" b="0" lang="es-GT">
                <a:solidFill>
                  <a:srgbClr val="A7B0B1"/>
                </a:solidFill>
                <a:latin typeface="Archivo"/>
                <a:ea typeface="Archivo"/>
                <a:cs typeface="Archivo"/>
              </a:rPr>
              <a:t>Vas con Maz, S.A.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34BD0D-16DC-4FDF-A767-B323B3CE8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29375"/>
            <a:ext cx="52387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 lang="es-GT">
                <a:solidFill>
                  <a:srgbClr val="A7B0B1"/>
                </a:solidFill>
                <a:latin typeface="Archivo"/>
                <a:ea typeface="Archivo"/>
                <a:cs typeface="Archivo"/>
              </a:defRPr>
            </a:pPr>
            <a:r>
              <a:rPr sz="1275" b="0" lang="es-GT">
                <a:solidFill>
                  <a:srgbClr val="A7B0B1"/>
                </a:solidFill>
                <a:latin typeface="Archivo"/>
                <a:ea typeface="Archivo"/>
                <a:cs typeface="Archivo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846819298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7F8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CC5F2E-50F7-4511-ACA8-37AA477F0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33375"/>
            <a:ext cx="1104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150" b="1" lang="es-GT">
                <a:solidFill>
                  <a:srgbClr val="F26009"/>
                </a:solidFill>
                <a:latin typeface="Archivo"/>
                <a:ea typeface="Archivo"/>
                <a:cs typeface="Archivo"/>
              </a:defRPr>
            </a:pPr>
            <a:r>
              <a:rPr sz="3150" b="1" lang="es-GT">
                <a:solidFill>
                  <a:srgbClr val="F26009"/>
                </a:solidFill>
                <a:latin typeface="Archivo"/>
                <a:ea typeface="Archivo"/>
                <a:cs typeface="Archivo"/>
              </a:rPr>
              <a:t>Renovación de oficina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CF8E58-0C33-4FAD-97A1-DE36765A3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" y="1009650"/>
            <a:ext cx="1095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0" lang="es-GT">
                <a:solidFill>
                  <a:srgbClr val="52615E"/>
                </a:solidFill>
                <a:latin typeface="Archivo"/>
                <a:ea typeface="Archivo"/>
                <a:cs typeface="Archivo"/>
              </a:defRPr>
            </a:pPr>
            <a:r>
              <a:rPr sz="1575" b="0" lang="es-GT">
                <a:solidFill>
                  <a:srgbClr val="52615E"/>
                </a:solidFill>
                <a:latin typeface="Archivo"/>
                <a:ea typeface="Archivo"/>
                <a:cs typeface="Archivo"/>
              </a:rPr>
              <a:t>Renovación de oficina / Kickboxing / Polideportivo Latino</a:t>
            </a:r>
          </a:p>
        </p:txBody>
      </p:sp>
      <p:pic>
        <p:nvPicPr>
          <p:cNvPr id="12" name="" descr="Piso junto al mur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cf3602849c48dc"/>
          <a:stretch xmlns:a="http://schemas.openxmlformats.org/drawingml/2006/main"/>
        </p:blipFill>
        <p:spPr>
          <a:xfrm xmlns:a="http://schemas.openxmlformats.org/drawingml/2006/main">
            <a:off x="1446212" y="2000250"/>
            <a:ext cx="2032000" cy="30480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CDFFF6-51FD-442B-BA51-EB4121D91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6212" y="5143500"/>
            <a:ext cx="2032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 lang="es-GT">
                <a:solidFill>
                  <a:srgbClr val="52615E"/>
                </a:solidFill>
                <a:latin typeface="Archivo"/>
                <a:ea typeface="Archivo"/>
                <a:cs typeface="Archivo"/>
              </a:defRPr>
            </a:pPr>
            <a:r>
              <a:rPr sz="1500" b="0" lang="es-GT">
                <a:solidFill>
                  <a:srgbClr val="52615E"/>
                </a:solidFill>
                <a:latin typeface="Archivo"/>
                <a:ea typeface="Archivo"/>
                <a:cs typeface="Archivo"/>
              </a:rPr>
              <a:t>Piso junto al muro</a:t>
            </a:r>
          </a:p>
        </p:txBody>
      </p:sp>
      <p:pic>
        <p:nvPicPr>
          <p:cNvPr id="14" name="" descr="Oficina / perspectiva interior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7dac6ae93d4c02"/>
          <a:stretch xmlns:a="http://schemas.openxmlformats.org/drawingml/2006/main"/>
        </p:blipFill>
        <p:spPr>
          <a:xfrm xmlns:a="http://schemas.openxmlformats.org/drawingml/2006/main">
            <a:off x="6927850" y="1581150"/>
            <a:ext cx="2565400" cy="38481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6F3E55-4D98-4ADD-9C23-C30B56593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27850" y="5524500"/>
            <a:ext cx="2565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 lang="es-GT">
                <a:solidFill>
                  <a:srgbClr val="52615E"/>
                </a:solidFill>
                <a:latin typeface="Archivo"/>
                <a:ea typeface="Archivo"/>
                <a:cs typeface="Archivo"/>
              </a:defRPr>
            </a:pPr>
            <a:r>
              <a:rPr sz="1500" b="0" lang="es-GT">
                <a:solidFill>
                  <a:srgbClr val="52615E"/>
                </a:solidFill>
                <a:latin typeface="Archivo"/>
                <a:ea typeface="Archivo"/>
                <a:cs typeface="Archivo"/>
              </a:rPr>
              <a:t>Oficina / perspectiva interior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BC0C71-ED5E-4E36-848A-B1479D0E7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248400"/>
            <a:ext cx="110871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6009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503213-B843-4CBF-83CD-8BDEEC842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29375"/>
            <a:ext cx="10001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 lang="es-GT">
                <a:solidFill>
                  <a:srgbClr val="52615E"/>
                </a:solidFill>
                <a:latin typeface="Archivo"/>
                <a:ea typeface="Archivo"/>
                <a:cs typeface="Archivo"/>
              </a:defRPr>
            </a:pPr>
            <a:r>
              <a:rPr sz="1275" b="0" lang="es-GT">
                <a:solidFill>
                  <a:srgbClr val="52615E"/>
                </a:solidFill>
                <a:latin typeface="Archivo"/>
                <a:ea typeface="Archivo"/>
                <a:cs typeface="Archivo"/>
              </a:rPr>
              <a:t>Vas con Maz, S.A.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D4EF6E-1CCC-47CB-8EA8-B1970AEF0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29375"/>
            <a:ext cx="52387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 lang="es-GT">
                <a:solidFill>
                  <a:srgbClr val="52615E"/>
                </a:solidFill>
                <a:latin typeface="Archivo"/>
                <a:ea typeface="Archivo"/>
                <a:cs typeface="Archivo"/>
              </a:defRPr>
            </a:pPr>
            <a:r>
              <a:rPr sz="1275" b="0" lang="es-GT">
                <a:solidFill>
                  <a:srgbClr val="52615E"/>
                </a:solidFill>
                <a:latin typeface="Archivo"/>
                <a:ea typeface="Archivo"/>
                <a:cs typeface="Archivo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28179924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1018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836910-2195-4BEC-B521-5F9B50334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8175"/>
            <a:ext cx="64960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00" b="1" lang="es-GT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3600" b="1" lang="es-GT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Registro en video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0A9AAA-3DEF-496F-9C22-F2F44829E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1752600"/>
            <a:ext cx="5715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1" lang="es-GT">
                <a:solidFill>
                  <a:srgbClr val="F26009"/>
                </a:solidFill>
                <a:latin typeface="Archivo"/>
                <a:ea typeface="Archivo"/>
                <a:cs typeface="Archivo"/>
              </a:defRPr>
            </a:pPr>
            <a:r>
              <a:rPr sz="3000" b="1" lang="es-GT">
                <a:solidFill>
                  <a:srgbClr val="F26009"/>
                </a:solidFill>
                <a:latin typeface="Archivo"/>
                <a:ea typeface="Archivo"/>
                <a:cs typeface="Archivo"/>
              </a:rPr>
              <a:t>Renovación de oficina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9CF30D-D990-46B9-A1CC-2DF990B1E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3028950"/>
            <a:ext cx="56197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 lang="es-GT">
                <a:solidFill>
                  <a:srgbClr val="DDE4E2"/>
                </a:solidFill>
                <a:latin typeface="Archivo"/>
                <a:ea typeface="Archivo"/>
                <a:cs typeface="Archivo"/>
              </a:defRPr>
            </a:pPr>
            <a:r>
              <a:rPr sz="1950" b="0" lang="es-GT">
                <a:solidFill>
                  <a:srgbClr val="DDE4E2"/>
                </a:solidFill>
                <a:latin typeface="Archivo"/>
                <a:ea typeface="Archivo"/>
                <a:cs typeface="Archivo"/>
              </a:rPr>
              <a:t>Kickboxing / Polideportivo Latino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ECB4F1-A165-4189-BA5F-38312669C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4752975"/>
            <a:ext cx="5000625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 lang="es-GT">
                <a:solidFill>
                  <a:srgbClr val="FFFFFF"/>
                </a:solidFill>
                <a:latin typeface="Archivo"/>
                <a:ea typeface="Archivo"/>
                <a:cs typeface="Archivo"/>
              </a:defRPr>
            </a:pPr>
            <a:r>
              <a:rPr sz="2175" b="1" lang="es-GT">
                <a:solidFill>
                  <a:srgbClr val="FFFFFF"/>
                </a:solidFill>
                <a:latin typeface="Archivo"/>
                <a:ea typeface="Archivo"/>
                <a:cs typeface="Archivo"/>
              </a:rPr>
              <a:t>Registro del recinto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C3C675-D615-4024-99D1-2A5D02C44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5372100"/>
            <a:ext cx="50006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 lang="es-GT">
                <a:solidFill>
                  <a:srgbClr val="DDE4E2"/>
                </a:solidFill>
                <a:latin typeface="Archivo"/>
                <a:ea typeface="Archivo"/>
                <a:cs typeface="Archivo"/>
              </a:defRPr>
            </a:pPr>
            <a:r>
              <a:rPr sz="1800" b="0" lang="es-GT">
                <a:solidFill>
                  <a:srgbClr val="DDE4E2"/>
                </a:solidFill>
                <a:latin typeface="Archivo"/>
                <a:ea typeface="Archivo"/>
                <a:cs typeface="Archivo"/>
              </a:rPr>
              <a:t>Video de 5 segundos</a:t>
            </a:r>
          </a:p>
        </p:txBody>
      </p:sp>
      <p:pic>
        <p:nvPicPr>
          <p:cNvPr id="1016" name="Video poster fallback" descr="Renovación de oficina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e60c334d39484c"/>
          <a:stretch xmlns:a="http://schemas.openxmlformats.org/drawingml/2006/main"/>
        </p:blipFill>
        <p:spPr>
          <a:xfrm xmlns:a="http://schemas.openxmlformats.org/drawingml/2006/main">
            <a:off x="7667625" y="483658"/>
            <a:ext cx="3152775" cy="5604933"/>
          </a:xfrm>
          <a:prstGeom xmlns:a="http://schemas.openxmlformats.org/drawingml/2006/main" prst="rect">
            <a:avLst/>
          </a:prstGeom>
        </p:spPr>
      </p:pic>
      <p:pic>
        <p:nvPicPr>
          <p:cNvPr id="14" name="" descr="Renovación de oficina">
            <ns0:hlinkClick xmlns:ns0="http://schemas.openxmlformats.org/drawingml/2006/main" action="ppaction://media"/>
          </p:cNvPr>
          <p:cNvPicPr>
            <a:picLocks xmlns:a="http://schemas.openxmlformats.org/drawingml/2006/main" noChangeAspect="1"/>
          </p:cNvPicPr>
          <p:nvPr>
            <ns1:videoFile xmlns:ns1="http://schemas.openxmlformats.org/drawingml/2006/main" xmlns:ns2="http://schemas.openxmlformats.org/officeDocument/2006/relationships" ns2:link="rIdVideo2"/>
            <p:extLst>
              <p:ext uri="{DAA4B4D4-6D71-4841-9C94-3DE7FCFB9230}">
                <ns3:media xmlns:ns3="http://schemas.microsoft.com/office/powerpoint/2010/main" xmlns:ns4="http://schemas.openxmlformats.org/officeDocument/2006/relationships" ns4:embed="rIdMedia2"/>
              </p:ext>
            </p:extLst>
          </p:nvPr>
        </p:nvPicPr>
        <p:blipFill>
          <a:blip xmlns:r="http://schemas.openxmlformats.org/officeDocument/2006/relationships" xmlns:a="http://schemas.openxmlformats.org/drawingml/2006/main" r:embed="R87e60c334d39484c"/>
          <a:stretch xmlns:a="http://schemas.openxmlformats.org/drawingml/2006/main"/>
        </p:blipFill>
        <p:spPr>
          <a:xfrm xmlns:a="http://schemas.openxmlformats.org/drawingml/2006/main">
            <a:off x="7667625" y="483658"/>
            <a:ext cx="3152775" cy="5604933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0722E3-CD8F-43EF-88C8-E8208E81D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29375"/>
            <a:ext cx="10001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 lang="es-GT">
                <a:solidFill>
                  <a:srgbClr val="A7B0B1"/>
                </a:solidFill>
                <a:latin typeface="Archivo"/>
                <a:ea typeface="Archivo"/>
                <a:cs typeface="Archivo"/>
              </a:defRPr>
            </a:pPr>
            <a:r>
              <a:rPr sz="1275" b="0" lang="es-GT">
                <a:solidFill>
                  <a:srgbClr val="A7B0B1"/>
                </a:solidFill>
                <a:latin typeface="Archivo"/>
                <a:ea typeface="Archivo"/>
                <a:cs typeface="Archivo"/>
              </a:rPr>
              <a:t>Vas con Maz, S.A.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51B991-A622-47A2-AAB9-F4F828E29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29375"/>
            <a:ext cx="52387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 lang="es-GT">
                <a:solidFill>
                  <a:srgbClr val="A7B0B1"/>
                </a:solidFill>
                <a:latin typeface="Archivo"/>
                <a:ea typeface="Archivo"/>
                <a:cs typeface="Archivo"/>
              </a:defRPr>
            </a:pPr>
            <a:r>
              <a:rPr sz="1275" b="0" lang="es-GT">
                <a:solidFill>
                  <a:srgbClr val="A7B0B1"/>
                </a:solidFill>
                <a:latin typeface="Archivo"/>
                <a:ea typeface="Archivo"/>
                <a:cs typeface="Archivo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029447953"/>
      </p:ext>
    </p:extLst>
  </p:cSld>
  <p:timing>
    <p:tnLst>
      <p:par>
        <p:cTn id="1" dur="indefinite" restart="never" nodeType="tmRoot">
          <p:childTnLst>
            <p:video>
              <p:cMediaNode vol="0">
                <p:cTn id="2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1018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 descr="Salón principal y piso de cauch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36c0c21f1a42f7"/>
          <a:srcRect xmlns:a="http://schemas.openxmlformats.org/drawingml/2006/main" l="0" t="12500" r="0" b="1250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89248E-C030-472F-99EE-E82D3BAC8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820">
              <a:alpha val="83000"/>
            </a:srgbClr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75DAB2-4BC8-4B99-9ECF-8AD3B90AF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742950"/>
            <a:ext cx="4495800" cy="52482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820">
              <a:alpha val="94000"/>
            </a:srgbClr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DA046B-DD2C-4277-8621-C83E0E4B4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952500"/>
            <a:ext cx="412432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 lang="es-GT">
                <a:solidFill>
                  <a:srgbClr val="FC4C02"/>
                </a:solidFill>
                <a:latin typeface="Arial"/>
                <a:ea typeface="Arial"/>
                <a:cs typeface="Arial"/>
              </a:defRPr>
            </a:pPr>
            <a:r>
              <a:rPr sz="1800" b="1" lang="es-GT">
                <a:solidFill>
                  <a:srgbClr val="FC4C02"/>
                </a:solidFill>
                <a:latin typeface="Arial"/>
                <a:ea typeface="Arial"/>
                <a:cs typeface="Arial"/>
              </a:rPr>
              <a:t>Vas con Maz, S.A.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4C1DE3-59D0-4152-A6B1-7089C7C8F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81150"/>
            <a:ext cx="4191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 lang="es-GT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450" b="1" lang="es-GT">
                <a:solidFill>
                  <a:srgbClr val="FFFFFF"/>
                </a:solidFill>
                <a:latin typeface="Arial"/>
                <a:ea typeface="Arial"/>
                <a:cs typeface="Arial"/>
              </a:rPr>
              <a:t>CDAG Cobán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9169BF-64CC-4589-AAF4-A1E5EDB53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" y="3028950"/>
            <a:ext cx="4057650" cy="790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4C02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AD68B4-E62D-4C28-9485-F0AFA7D69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52775"/>
            <a:ext cx="381952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 lang="es-GT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1725" b="0" lang="es-GT">
                <a:solidFill>
                  <a:srgbClr val="101820"/>
                </a:solidFill>
                <a:latin typeface="Arial"/>
                <a:ea typeface="Arial"/>
                <a:cs typeface="Arial"/>
              </a:rPr>
              <a:t>Cobán, Alta Verapaz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3E8CCB-F383-4239-B2A7-8322E8777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4095750"/>
            <a:ext cx="3981450" cy="1647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 lang="es-GT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950" b="0" lang="es-GT">
                <a:solidFill>
                  <a:srgbClr val="FFFFFF"/>
                </a:solidFill>
                <a:latin typeface="Arial"/>
                <a:ea typeface="Arial"/>
                <a:cs typeface="Arial"/>
              </a:rPr>
              <a:t>Instalación de puertas, marcos y sobremarcos. Retrabajo del piso de caucho instalado previamente por terceros.</a:t>
            </a:r>
          </a:p>
        </p:txBody>
      </p:sp>
      <p:pic>
        <p:nvPicPr>
          <p:cNvPr id="21" name="" descr="Salón principal y piso de cauch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8afaa51091491d"/>
          <a:stretch xmlns:a="http://schemas.openxmlformats.org/drawingml/2006/main"/>
        </p:blipFill>
        <p:spPr>
          <a:xfrm xmlns:a="http://schemas.openxmlformats.org/drawingml/2006/main">
            <a:off x="5257800" y="972741"/>
            <a:ext cx="6410325" cy="4807744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63454F-62F4-4842-B97D-72E28AB6E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248400"/>
            <a:ext cx="110871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4C02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97BA78-72F2-4FBB-988E-4082128A3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29375"/>
            <a:ext cx="10001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defRPr>
            </a:pPr>
            <a:r>
              <a: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rPr>
              <a:t>Vas con Maz, S.A.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E63AE9-05FA-417B-83CD-F5AF8312B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29375"/>
            <a:ext cx="52387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defRPr>
            </a:pPr>
            <a:r>
              <a: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261667246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1018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0A6BF9-97EC-4630-9270-1AE355DCE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33375"/>
            <a:ext cx="1104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150" b="1" lang="es-GT">
                <a:solidFill>
                  <a:srgbClr val="FC4C02"/>
                </a:solidFill>
                <a:latin typeface="Arial"/>
                <a:ea typeface="Arial"/>
                <a:cs typeface="Arial"/>
              </a:defRPr>
            </a:pPr>
            <a:r>
              <a:rPr sz="3150" b="1" lang="es-GT">
                <a:solidFill>
                  <a:srgbClr val="FC4C02"/>
                </a:solidFill>
                <a:latin typeface="Arial"/>
                <a:ea typeface="Arial"/>
                <a:cs typeface="Arial"/>
              </a:rPr>
              <a:t>CDAG Cobán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9C5BBC-BD6F-42B0-8F76-65ED7704B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" y="1009650"/>
            <a:ext cx="1095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0" lang="es-GT">
                <a:solidFill>
                  <a:srgbClr val="DDE4E2"/>
                </a:solidFill>
                <a:latin typeface="Arial"/>
                <a:ea typeface="Arial"/>
                <a:cs typeface="Arial"/>
              </a:defRPr>
            </a:pPr>
            <a:r>
              <a:rPr sz="1575" b="0" lang="es-GT">
                <a:solidFill>
                  <a:srgbClr val="DDE4E2"/>
                </a:solidFill>
                <a:latin typeface="Arial"/>
                <a:ea typeface="Arial"/>
                <a:cs typeface="Arial"/>
              </a:rPr>
              <a:t>CDAG Cobán / Cobán, Alta Verapaz</a:t>
            </a:r>
          </a:p>
        </p:txBody>
      </p:sp>
      <p:pic>
        <p:nvPicPr>
          <p:cNvPr id="13" name="" descr="Acceso al salón con piso de cauch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5aa7f912b4438f"/>
          <a:stretch xmlns:a="http://schemas.openxmlformats.org/drawingml/2006/main"/>
        </p:blipFill>
        <p:spPr>
          <a:xfrm xmlns:a="http://schemas.openxmlformats.org/drawingml/2006/main">
            <a:off x="1663700" y="1666875"/>
            <a:ext cx="5016500" cy="376237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0A9A0F-D51C-4570-9193-0A5FEBE9F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3700" y="5524500"/>
            <a:ext cx="5016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 lang="es-GT">
                <a:solidFill>
                  <a:srgbClr val="DDE4E2"/>
                </a:solidFill>
                <a:latin typeface="Arial"/>
                <a:ea typeface="Arial"/>
                <a:cs typeface="Arial"/>
              </a:defRPr>
            </a:pPr>
            <a:r>
              <a:rPr sz="1500" b="0" lang="es-GT">
                <a:solidFill>
                  <a:srgbClr val="DDE4E2"/>
                </a:solidFill>
                <a:latin typeface="Arial"/>
                <a:ea typeface="Arial"/>
                <a:cs typeface="Arial"/>
              </a:rPr>
              <a:t>Acceso al salón con piso de caucho</a:t>
            </a:r>
          </a:p>
        </p:txBody>
      </p:sp>
      <p:pic>
        <p:nvPicPr>
          <p:cNvPr id="15" name="" descr="Vista general del salón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751630280c4f6e"/>
          <a:stretch xmlns:a="http://schemas.openxmlformats.org/drawingml/2006/main"/>
        </p:blipFill>
        <p:spPr>
          <a:xfrm xmlns:a="http://schemas.openxmlformats.org/drawingml/2006/main">
            <a:off x="8594725" y="1476375"/>
            <a:ext cx="2603500" cy="1952625"/>
          </a:xfrm>
          <a:prstGeom xmlns:a="http://schemas.openxmlformats.org/drawingml/2006/main" prst="rect">
            <a:avLst/>
          </a:prstGeom>
        </p:spPr>
      </p:pic>
      <p:pic>
        <p:nvPicPr>
          <p:cNvPr id="16" name="" descr="Piso de caucho frente al muro principal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143e5a6aa54119"/>
          <a:stretch xmlns:a="http://schemas.openxmlformats.org/drawingml/2006/main"/>
        </p:blipFill>
        <p:spPr>
          <a:xfrm xmlns:a="http://schemas.openxmlformats.org/drawingml/2006/main">
            <a:off x="8753475" y="3714750"/>
            <a:ext cx="2286000" cy="17145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25ACD4-BD38-4A15-B23C-D2DE057B9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3475" y="5524500"/>
            <a:ext cx="2286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 lang="es-GT">
                <a:solidFill>
                  <a:srgbClr val="DDE4E2"/>
                </a:solidFill>
                <a:latin typeface="Arial"/>
                <a:ea typeface="Arial"/>
                <a:cs typeface="Arial"/>
              </a:defRPr>
            </a:pPr>
            <a:r>
              <a:rPr sz="1500" b="0" lang="es-GT">
                <a:solidFill>
                  <a:srgbClr val="DDE4E2"/>
                </a:solidFill>
                <a:latin typeface="Arial"/>
                <a:ea typeface="Arial"/>
                <a:cs typeface="Arial"/>
              </a:rPr>
              <a:t>Piso de caucho frente al muro principal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E01B1C-073C-418C-B142-00F6F319E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248400"/>
            <a:ext cx="110871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4C02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276872-34A8-40A8-86F0-66EFB8EC8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29375"/>
            <a:ext cx="10001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defRPr>
            </a:pPr>
            <a:r>
              <a: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rPr>
              <a:t>Vas con Maz, S.A.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0DABF3-2407-48C5-80F7-F83374FB3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29375"/>
            <a:ext cx="52387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defRPr>
            </a:pPr>
            <a:r>
              <a: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37433576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1018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0F68C9-7838-45A0-A610-A5D528738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42900"/>
            <a:ext cx="6477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150" b="1" lang="es-GT">
                <a:solidFill>
                  <a:srgbClr val="FC4C02"/>
                </a:solidFill>
                <a:latin typeface="Arial"/>
                <a:ea typeface="Arial"/>
                <a:cs typeface="Arial"/>
              </a:defRPr>
            </a:pPr>
            <a:r>
              <a:rPr sz="3150" b="1" lang="es-GT">
                <a:solidFill>
                  <a:srgbClr val="FC4C02"/>
                </a:solidFill>
                <a:latin typeface="Arial"/>
                <a:ea typeface="Arial"/>
                <a:cs typeface="Arial"/>
              </a:rPr>
              <a:t>CDAG Cobán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0B1A16-FE12-446E-BC50-22A2F4A0F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" y="1400175"/>
            <a:ext cx="6000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0" lang="es-GT">
                <a:solidFill>
                  <a:srgbClr val="DDE4E2"/>
                </a:solidFill>
                <a:latin typeface="Arial"/>
                <a:ea typeface="Arial"/>
                <a:cs typeface="Arial"/>
              </a:defRPr>
            </a:pPr>
            <a:r>
              <a:rPr sz="1575" b="0" lang="es-GT">
                <a:solidFill>
                  <a:srgbClr val="DDE4E2"/>
                </a:solidFill>
                <a:latin typeface="Arial"/>
                <a:ea typeface="Arial"/>
                <a:cs typeface="Arial"/>
              </a:rPr>
              <a:t>CDAG Cobán / Cobán, Alta Verapaz</a:t>
            </a:r>
          </a:p>
        </p:txBody>
      </p:sp>
      <p:pic>
        <p:nvPicPr>
          <p:cNvPr id="14" name="" descr="Vista del piso de caucho y circulación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0b1d14624542c3"/>
          <a:stretch xmlns:a="http://schemas.openxmlformats.org/drawingml/2006/main"/>
        </p:blipFill>
        <p:spPr>
          <a:xfrm xmlns:a="http://schemas.openxmlformats.org/drawingml/2006/main">
            <a:off x="571500" y="2681288"/>
            <a:ext cx="2857500" cy="21431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8F5421-441C-4BEB-92FD-3CD48FA9B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19663"/>
            <a:ext cx="2857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 lang="es-GT">
                <a:solidFill>
                  <a:srgbClr val="DDE4E2"/>
                </a:solidFill>
                <a:latin typeface="Arial"/>
                <a:ea typeface="Arial"/>
                <a:cs typeface="Arial"/>
              </a:defRPr>
            </a:pPr>
            <a:r>
              <a:rPr sz="1500" b="0" lang="es-GT">
                <a:solidFill>
                  <a:srgbClr val="DDE4E2"/>
                </a:solidFill>
                <a:latin typeface="Arial"/>
                <a:ea typeface="Arial"/>
                <a:cs typeface="Arial"/>
              </a:rPr>
              <a:t>Vista del piso de caucho y circulación</a:t>
            </a:r>
          </a:p>
        </p:txBody>
      </p:sp>
      <p:pic>
        <p:nvPicPr>
          <p:cNvPr id="16" name="" descr="Piso de caucho frente al muro de identidad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716f1d75e34670"/>
          <a:stretch xmlns:a="http://schemas.openxmlformats.org/drawingml/2006/main"/>
        </p:blipFill>
        <p:spPr>
          <a:xfrm xmlns:a="http://schemas.openxmlformats.org/drawingml/2006/main">
            <a:off x="3733800" y="2681288"/>
            <a:ext cx="2857500" cy="214312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E034D4-4BDE-4B3E-911B-FDA2F3C9C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4919663"/>
            <a:ext cx="2857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 lang="es-GT">
                <a:solidFill>
                  <a:srgbClr val="DDE4E2"/>
                </a:solidFill>
                <a:latin typeface="Arial"/>
                <a:ea typeface="Arial"/>
                <a:cs typeface="Arial"/>
              </a:defRPr>
            </a:pPr>
            <a:r>
              <a:rPr sz="1500" b="0" lang="es-GT">
                <a:solidFill>
                  <a:srgbClr val="DDE4E2"/>
                </a:solidFill>
                <a:latin typeface="Arial"/>
                <a:ea typeface="Arial"/>
                <a:cs typeface="Arial"/>
              </a:rPr>
              <a:t>Piso de caucho frente al muro de identidad</a:t>
            </a:r>
          </a:p>
        </p:txBody>
      </p:sp>
      <p:pic>
        <p:nvPicPr>
          <p:cNvPr id="18" name="" descr="Encuentro entre piso de caucho y piso existente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d7b35cbd0f453b"/>
          <a:stretch xmlns:a="http://schemas.openxmlformats.org/drawingml/2006/main"/>
        </p:blipFill>
        <p:spPr>
          <a:xfrm xmlns:a="http://schemas.openxmlformats.org/drawingml/2006/main">
            <a:off x="7808119" y="800100"/>
            <a:ext cx="3471863" cy="462915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2E3A4B-F1B1-41D0-B62F-9B72FD74F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8119" y="5524500"/>
            <a:ext cx="3471863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 lang="es-GT">
                <a:solidFill>
                  <a:srgbClr val="DDE4E2"/>
                </a:solidFill>
                <a:latin typeface="Arial"/>
                <a:ea typeface="Arial"/>
                <a:cs typeface="Arial"/>
              </a:defRPr>
            </a:pPr>
            <a:r>
              <a:rPr sz="1500" b="0" lang="es-GT">
                <a:solidFill>
                  <a:srgbClr val="DDE4E2"/>
                </a:solidFill>
                <a:latin typeface="Arial"/>
                <a:ea typeface="Arial"/>
                <a:cs typeface="Arial"/>
              </a:rPr>
              <a:t>Encuentro entre piso de caucho y piso existente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79D664-C36C-46D4-A6F8-1C8F607CF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248400"/>
            <a:ext cx="110871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4C02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45820D-4CF4-4796-8F5E-5B4067829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29375"/>
            <a:ext cx="10001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defRPr>
            </a:pPr>
            <a:r>
              <a: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rPr>
              <a:t>Vas con Maz, S.A.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3A8059-710F-4D03-BE3D-A6EC1D5B5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29375"/>
            <a:ext cx="52387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defRPr>
            </a:pPr>
            <a:r>
              <a: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873369849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1018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12D763-A26B-45A0-98BE-353352DD3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447675"/>
            <a:ext cx="71151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150" b="1" lang="es-GT">
                <a:solidFill>
                  <a:srgbClr val="FC4C02"/>
                </a:solidFill>
                <a:latin typeface="Arial"/>
                <a:ea typeface="Arial"/>
                <a:cs typeface="Arial"/>
              </a:defRPr>
            </a:pPr>
            <a:r>
              <a:rPr sz="3150" b="1" lang="es-GT">
                <a:solidFill>
                  <a:srgbClr val="FC4C02"/>
                </a:solidFill>
                <a:latin typeface="Arial"/>
                <a:ea typeface="Arial"/>
                <a:cs typeface="Arial"/>
              </a:rPr>
              <a:t>CDAG Cobán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DDE8D6-E8D6-4628-885E-6B36DF0A1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1581150"/>
            <a:ext cx="70008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 lang="es-GT">
                <a:solidFill>
                  <a:srgbClr val="DDE4E2"/>
                </a:solidFill>
                <a:latin typeface="Arial"/>
                <a:ea typeface="Arial"/>
                <a:cs typeface="Arial"/>
              </a:defRPr>
            </a:pPr>
            <a:r>
              <a:rPr sz="1650" b="0" lang="es-GT">
                <a:solidFill>
                  <a:srgbClr val="DDE4E2"/>
                </a:solidFill>
                <a:latin typeface="Arial"/>
                <a:ea typeface="Arial"/>
                <a:cs typeface="Arial"/>
              </a:rPr>
              <a:t>CDAG Cobán / Cobán, Alta Verapaz</a:t>
            </a:r>
          </a:p>
        </p:txBody>
      </p:sp>
      <p:pic>
        <p:nvPicPr>
          <p:cNvPr id="14" name="" descr="Puerta y marco interior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aa848fff724551"/>
          <a:stretch xmlns:a="http://schemas.openxmlformats.org/drawingml/2006/main"/>
        </p:blipFill>
        <p:spPr>
          <a:xfrm xmlns:a="http://schemas.openxmlformats.org/drawingml/2006/main">
            <a:off x="571500" y="814388"/>
            <a:ext cx="3371850" cy="44958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0E8667-890B-4B8D-AF5F-B58325113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405438"/>
            <a:ext cx="33718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 lang="es-GT">
                <a:solidFill>
                  <a:srgbClr val="DDE4E2"/>
                </a:solidFill>
                <a:latin typeface="Arial"/>
                <a:ea typeface="Arial"/>
                <a:cs typeface="Arial"/>
              </a:defRPr>
            </a:pPr>
            <a:r>
              <a:rPr sz="1500" b="0" lang="es-GT">
                <a:solidFill>
                  <a:srgbClr val="DDE4E2"/>
                </a:solidFill>
                <a:latin typeface="Arial"/>
                <a:ea typeface="Arial"/>
                <a:cs typeface="Arial"/>
              </a:rPr>
              <a:t>Puerta y marco interior</a:t>
            </a:r>
          </a:p>
        </p:txBody>
      </p:sp>
      <p:pic>
        <p:nvPicPr>
          <p:cNvPr id="16" name="" descr="Puerta interior / vista frontal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d08a90184241bb"/>
          <a:stretch xmlns:a="http://schemas.openxmlformats.org/drawingml/2006/main"/>
        </p:blipFill>
        <p:spPr>
          <a:xfrm xmlns:a="http://schemas.openxmlformats.org/drawingml/2006/main">
            <a:off x="4978003" y="2409825"/>
            <a:ext cx="2264569" cy="301942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54C7D1-62A1-4C41-BEEE-FB970EEEF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003" y="5524500"/>
            <a:ext cx="2264569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 lang="es-GT">
                <a:solidFill>
                  <a:srgbClr val="DDE4E2"/>
                </a:solidFill>
                <a:latin typeface="Arial"/>
                <a:ea typeface="Arial"/>
                <a:cs typeface="Arial"/>
              </a:defRPr>
            </a:pPr>
            <a:r>
              <a:rPr sz="1500" b="0" lang="es-GT">
                <a:solidFill>
                  <a:srgbClr val="DDE4E2"/>
                </a:solidFill>
                <a:latin typeface="Arial"/>
                <a:ea typeface="Arial"/>
                <a:cs typeface="Arial"/>
              </a:rPr>
              <a:t>Puerta interior / vista frontal</a:t>
            </a:r>
          </a:p>
        </p:txBody>
      </p:sp>
      <p:pic>
        <p:nvPicPr>
          <p:cNvPr id="18" name="" descr="Puerta junto al acceso interior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e1e2062d264487"/>
          <a:stretch xmlns:a="http://schemas.openxmlformats.org/drawingml/2006/main"/>
        </p:blipFill>
        <p:spPr>
          <a:xfrm xmlns:a="http://schemas.openxmlformats.org/drawingml/2006/main">
            <a:off x="8740378" y="2409825"/>
            <a:ext cx="2264569" cy="3019425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909161-3F77-4930-AF8F-4B840A451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0378" y="5524500"/>
            <a:ext cx="2264569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 lang="es-GT">
                <a:solidFill>
                  <a:srgbClr val="DDE4E2"/>
                </a:solidFill>
                <a:latin typeface="Arial"/>
                <a:ea typeface="Arial"/>
                <a:cs typeface="Arial"/>
              </a:defRPr>
            </a:pPr>
            <a:r>
              <a:rPr sz="1500" b="0" lang="es-GT">
                <a:solidFill>
                  <a:srgbClr val="DDE4E2"/>
                </a:solidFill>
                <a:latin typeface="Arial"/>
                <a:ea typeface="Arial"/>
                <a:cs typeface="Arial"/>
              </a:rPr>
              <a:t>Puerta junto al acceso interior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718A2D-6994-4633-B69B-F38814D03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248400"/>
            <a:ext cx="110871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4C02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A3EB92-CB31-42CD-9D3D-E222A5B75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29375"/>
            <a:ext cx="10001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defRPr>
            </a:pPr>
            <a:r>
              <a: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rPr>
              <a:t>Vas con Maz, S.A.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E59EB0-FB2E-46AA-8EA5-96493369E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29375"/>
            <a:ext cx="52387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defRPr>
            </a:pPr>
            <a:r>
              <a: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827426318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1018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27C1C3-ECA0-4173-B7D6-520C84529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42900"/>
            <a:ext cx="1104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150" b="1" lang="es-GT">
                <a:solidFill>
                  <a:srgbClr val="FC4C02"/>
                </a:solidFill>
                <a:latin typeface="Arial"/>
                <a:ea typeface="Arial"/>
                <a:cs typeface="Arial"/>
              </a:defRPr>
            </a:pPr>
            <a:r>
              <a:rPr sz="3150" b="1" lang="es-GT">
                <a:solidFill>
                  <a:srgbClr val="FC4C02"/>
                </a:solidFill>
                <a:latin typeface="Arial"/>
                <a:ea typeface="Arial"/>
                <a:cs typeface="Arial"/>
              </a:rPr>
              <a:t>CDAG Cobán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5ED813-A081-46E5-834A-AB9766AC0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" y="1019175"/>
            <a:ext cx="1095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0" lang="es-GT">
                <a:solidFill>
                  <a:srgbClr val="DDE4E2"/>
                </a:solidFill>
                <a:latin typeface="Arial"/>
                <a:ea typeface="Arial"/>
                <a:cs typeface="Arial"/>
              </a:defRPr>
            </a:pPr>
            <a:r>
              <a:rPr sz="1575" b="0" lang="es-GT">
                <a:solidFill>
                  <a:srgbClr val="DDE4E2"/>
                </a:solidFill>
                <a:latin typeface="Arial"/>
                <a:ea typeface="Arial"/>
                <a:cs typeface="Arial"/>
              </a:rPr>
              <a:t>CDAG Cobán / Cobán, Alta Verapaz</a:t>
            </a:r>
          </a:p>
        </p:txBody>
      </p:sp>
      <p:pic>
        <p:nvPicPr>
          <p:cNvPr id="12" name="" descr="Acceso a sanitari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54b71e44b04c95"/>
          <a:stretch xmlns:a="http://schemas.openxmlformats.org/drawingml/2006/main"/>
        </p:blipFill>
        <p:spPr>
          <a:xfrm xmlns:a="http://schemas.openxmlformats.org/drawingml/2006/main">
            <a:off x="1856184" y="1666875"/>
            <a:ext cx="2821781" cy="376237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4EB65E-7967-4ED6-871F-927E85A85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6184" y="5524500"/>
            <a:ext cx="2821781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 lang="es-GT">
                <a:solidFill>
                  <a:srgbClr val="DDE4E2"/>
                </a:solidFill>
                <a:latin typeface="Arial"/>
                <a:ea typeface="Arial"/>
                <a:cs typeface="Arial"/>
              </a:defRPr>
            </a:pPr>
            <a:r>
              <a:rPr sz="1500" b="0" lang="es-GT">
                <a:solidFill>
                  <a:srgbClr val="DDE4E2"/>
                </a:solidFill>
                <a:latin typeface="Arial"/>
                <a:ea typeface="Arial"/>
                <a:cs typeface="Arial"/>
              </a:rPr>
              <a:t>Acceso a sanitario</a:t>
            </a:r>
          </a:p>
        </p:txBody>
      </p:sp>
      <p:pic>
        <p:nvPicPr>
          <p:cNvPr id="14" name="" descr="Circulación interior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24999e4f2c4c66"/>
          <a:stretch xmlns:a="http://schemas.openxmlformats.org/drawingml/2006/main"/>
        </p:blipFill>
        <p:spPr>
          <a:xfrm xmlns:a="http://schemas.openxmlformats.org/drawingml/2006/main">
            <a:off x="7514034" y="1666875"/>
            <a:ext cx="2821781" cy="376237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0AA611-61E7-4E58-93C3-CD6F07A11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4034" y="5524500"/>
            <a:ext cx="2821781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 lang="es-GT">
                <a:solidFill>
                  <a:srgbClr val="DDE4E2"/>
                </a:solidFill>
                <a:latin typeface="Arial"/>
                <a:ea typeface="Arial"/>
                <a:cs typeface="Arial"/>
              </a:defRPr>
            </a:pPr>
            <a:r>
              <a:rPr sz="1500" b="0" lang="es-GT">
                <a:solidFill>
                  <a:srgbClr val="DDE4E2"/>
                </a:solidFill>
                <a:latin typeface="Arial"/>
                <a:ea typeface="Arial"/>
                <a:cs typeface="Arial"/>
              </a:rPr>
              <a:t>Circulación interior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BE33EB-DEC4-4CDC-BC9F-6111B124E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248400"/>
            <a:ext cx="110871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4C0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F75385-4744-4331-B199-6DDBAA491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29375"/>
            <a:ext cx="10001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defRPr>
            </a:pPr>
            <a:r>
              <a: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rPr>
              <a:t>Vas con Maz, S.A.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D3FE9C-C896-484F-9849-C6B71494C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29375"/>
            <a:ext cx="52387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defRPr>
            </a:pPr>
            <a:r>
              <a: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875744098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1018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 descr="Puerta y acceso interior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7c65302abd4e7f"/>
          <a:srcRect xmlns:a="http://schemas.openxmlformats.org/drawingml/2006/main" l="0" t="28906" r="0" b="2890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FA57CE-62C6-4213-B47B-2EC276B4A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820">
              <a:alpha val="91000"/>
            </a:srgbClr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11F5EC-39FF-4B32-8DEE-123BC25E7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504825"/>
            <a:ext cx="325755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75" b="1" lang="es-GT">
                <a:solidFill>
                  <a:srgbClr val="FC4C02"/>
                </a:solidFill>
                <a:latin typeface="Arial"/>
                <a:ea typeface="Arial"/>
                <a:cs typeface="Arial"/>
              </a:defRPr>
            </a:pPr>
            <a:r>
              <a:rPr sz="3075" b="1" lang="es-GT">
                <a:solidFill>
                  <a:srgbClr val="FC4C02"/>
                </a:solidFill>
                <a:latin typeface="Arial"/>
                <a:ea typeface="Arial"/>
                <a:cs typeface="Arial"/>
              </a:rPr>
              <a:t>CDAG Cobán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577253-2512-4A6F-BEA0-DB85BA6D5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105025"/>
            <a:ext cx="31051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 lang="es-GT">
                <a:solidFill>
                  <a:srgbClr val="DDE4E2"/>
                </a:solidFill>
                <a:latin typeface="Arial"/>
                <a:ea typeface="Arial"/>
                <a:cs typeface="Arial"/>
              </a:defRPr>
            </a:pPr>
            <a:r>
              <a:rPr sz="1725" b="0" lang="es-GT">
                <a:solidFill>
                  <a:srgbClr val="DDE4E2"/>
                </a:solidFill>
                <a:latin typeface="Arial"/>
                <a:ea typeface="Arial"/>
                <a:cs typeface="Arial"/>
              </a:rPr>
              <a:t>CDAG Cobán / Cobán, Alta Verapaz</a:t>
            </a:r>
          </a:p>
        </p:txBody>
      </p:sp>
      <p:pic>
        <p:nvPicPr>
          <p:cNvPr id="16" name="" descr="Recinto interior con piso terminad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62a90d4bf5498e"/>
          <a:stretch xmlns:a="http://schemas.openxmlformats.org/drawingml/2006/main"/>
        </p:blipFill>
        <p:spPr>
          <a:xfrm xmlns:a="http://schemas.openxmlformats.org/drawingml/2006/main">
            <a:off x="884238" y="3533775"/>
            <a:ext cx="2527300" cy="189547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5E28F6-CFD4-4089-B878-5A0A0AF4C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237" y="5524500"/>
            <a:ext cx="25273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 lang="es-GT">
                <a:solidFill>
                  <a:srgbClr val="DDE4E2"/>
                </a:solidFill>
                <a:latin typeface="Arial"/>
                <a:ea typeface="Arial"/>
                <a:cs typeface="Arial"/>
              </a:defRPr>
            </a:pPr>
            <a:r>
              <a:rPr sz="1500" b="0" lang="es-GT">
                <a:solidFill>
                  <a:srgbClr val="DDE4E2"/>
                </a:solidFill>
                <a:latin typeface="Arial"/>
                <a:ea typeface="Arial"/>
                <a:cs typeface="Arial"/>
              </a:rPr>
              <a:t>Recinto interior con piso terminado</a:t>
            </a:r>
          </a:p>
        </p:txBody>
      </p:sp>
      <p:pic>
        <p:nvPicPr>
          <p:cNvPr id="18" name="" descr="Puerta y acceso interior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054233aedc40eb"/>
          <a:stretch xmlns:a="http://schemas.openxmlformats.org/drawingml/2006/main"/>
        </p:blipFill>
        <p:spPr>
          <a:xfrm xmlns:a="http://schemas.openxmlformats.org/drawingml/2006/main">
            <a:off x="6372225" y="1162050"/>
            <a:ext cx="3200400" cy="426720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73FC65-5EF0-4331-84E4-940D1FA55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5524500"/>
            <a:ext cx="320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 lang="es-GT">
                <a:solidFill>
                  <a:srgbClr val="DDE4E2"/>
                </a:solidFill>
                <a:latin typeface="Arial"/>
                <a:ea typeface="Arial"/>
                <a:cs typeface="Arial"/>
              </a:defRPr>
            </a:pPr>
            <a:r>
              <a:rPr sz="1500" b="0" lang="es-GT">
                <a:solidFill>
                  <a:srgbClr val="DDE4E2"/>
                </a:solidFill>
                <a:latin typeface="Arial"/>
                <a:ea typeface="Arial"/>
                <a:cs typeface="Arial"/>
              </a:rPr>
              <a:t>Puerta y acceso interior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B0F9E6-3E18-4BB1-97A2-DCFCDB533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248400"/>
            <a:ext cx="110871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4C02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64EBD4-18D1-41A5-A6C2-71DED97BF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29375"/>
            <a:ext cx="10001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defRPr>
            </a:pPr>
            <a:r>
              <a: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rPr>
              <a:t>Vas con Maz, S.A.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FAA05B-C8C2-4A27-AB86-5781B739F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29375"/>
            <a:ext cx="52387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defRPr>
            </a:pPr>
            <a:r>
              <a: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1396187308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1018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 descr="Sanitarios de mujeres / vista interior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b8fe007aa74e80"/>
          <a:srcRect xmlns:a="http://schemas.openxmlformats.org/drawingml/2006/main" l="36107" t="0" r="3610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2857500" cy="6858000"/>
          </a:xfrm>
          <a:prstGeom xmlns:a="http://schemas.openxmlformats.org/drawingml/2006/main" prst="rect">
            <a:avLst/>
          </a:prstGeom>
        </p:spPr>
      </p:pic>
      <p:pic>
        <p:nvPicPr>
          <p:cNvPr id="7" name="" descr="Logotipo de CR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d397037fb6494c">
            <a:extLst>
              <a:ext uri="{96DAC541-7B7A-43D3-8B79-37D633B846F1}">
                <asvg:svgBlip xmlns:asvg="http://schemas.microsoft.com/office/drawing/2016/SVG/main" r:embed="R1c8209da9b71497f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717843" y="704850"/>
            <a:ext cx="1633615" cy="12573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61852A-996A-4105-88D5-C3029B488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714625"/>
            <a:ext cx="7810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550" b="1" lang="es-GT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5550" b="1" lang="es-GT">
                <a:solidFill>
                  <a:srgbClr val="FFFFFF"/>
                </a:solidFill>
                <a:latin typeface="Arial"/>
                <a:ea typeface="Arial"/>
                <a:cs typeface="Arial"/>
              </a:rPr>
              <a:t>ConstruR3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664AF7-98AA-42DD-881A-892C946ED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3962400"/>
            <a:ext cx="7429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 lang="es-GT">
                <a:solidFill>
                  <a:srgbClr val="DDE4E2"/>
                </a:solidFill>
                <a:latin typeface="Arial"/>
                <a:ea typeface="Arial"/>
                <a:cs typeface="Arial"/>
              </a:defRPr>
            </a:pPr>
            <a:r>
              <a:rPr sz="2175" b="0" lang="es-GT">
                <a:solidFill>
                  <a:srgbClr val="DDE4E2"/>
                </a:solidFill>
                <a:latin typeface="Arial"/>
                <a:ea typeface="Arial"/>
                <a:cs typeface="Arial"/>
              </a:rPr>
              <a:t>Remodelación y acabados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75E339-2DBB-4D99-A024-8E482C54C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29375"/>
            <a:ext cx="52387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defRPr>
            </a:pPr>
            <a:r>
              <a: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522787824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1018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 descr="Vista interior con revestimientos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189c452a31492e"/>
          <a:srcRect xmlns:a="http://schemas.openxmlformats.org/drawingml/2006/main" l="0" t="31250" r="0" b="3125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D9B730-6476-46D4-AECF-F9084B170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820">
              <a:alpha val="83000"/>
            </a:srgbClr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AAFA7E-7AE5-48B1-AE35-6F5A4D162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742950"/>
            <a:ext cx="4495800" cy="52482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820">
              <a:alpha val="94000"/>
            </a:srgbClr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7C5E50-9DD3-42E2-ABB2-47E296DCB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952500"/>
            <a:ext cx="412432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 lang="es-GT">
                <a:solidFill>
                  <a:srgbClr val="55C8A1"/>
                </a:solidFill>
                <a:latin typeface="Arial"/>
                <a:ea typeface="Arial"/>
                <a:cs typeface="Arial"/>
              </a:defRPr>
            </a:pPr>
            <a:r>
              <a:rPr sz="1800" b="1" lang="es-GT">
                <a:solidFill>
                  <a:srgbClr val="55C8A1"/>
                </a:solidFill>
                <a:latin typeface="Arial"/>
                <a:ea typeface="Arial"/>
                <a:cs typeface="Arial"/>
              </a:rPr>
              <a:t>ConstruR3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3BB7F7-A920-4733-AC19-7646A672B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81150"/>
            <a:ext cx="4191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 lang="es-GT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450" b="1" lang="es-GT">
                <a:solidFill>
                  <a:srgbClr val="FFFFFF"/>
                </a:solidFill>
                <a:latin typeface="Arial"/>
                <a:ea typeface="Arial"/>
                <a:cs typeface="Arial"/>
              </a:rPr>
              <a:t>Red hidráulica y muros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917A7A-C49C-437F-B628-8947D1CE9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" y="3028950"/>
            <a:ext cx="4057650" cy="790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5C8A1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20FCE5-64C4-4C4A-BD80-4CD2FDC44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52775"/>
            <a:ext cx="381952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 lang="es-GT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1725" b="0" lang="es-GT">
                <a:solidFill>
                  <a:srgbClr val="101820"/>
                </a:solidFill>
                <a:latin typeface="Arial"/>
                <a:ea typeface="Arial"/>
                <a:cs typeface="Arial"/>
              </a:rPr>
              <a:t>Federación Nacional de Gimnasia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018894-B88C-4AA1-9C21-A65BBDBA0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4095750"/>
            <a:ext cx="3981450" cy="1647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 lang="es-GT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950" b="0" lang="es-GT">
                <a:solidFill>
                  <a:srgbClr val="FFFFFF"/>
                </a:solidFill>
                <a:latin typeface="Arial"/>
                <a:ea typeface="Arial"/>
                <a:cs typeface="Arial"/>
              </a:rPr>
              <a:t>Mantenimiento de instalaciones hidráulicas y muro de tabla de cemento en sanitarios de hombres.</a:t>
            </a:r>
          </a:p>
        </p:txBody>
      </p:sp>
      <p:pic>
        <p:nvPicPr>
          <p:cNvPr id="21" name="" descr="Vista interior con revestimientos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752607769040de"/>
          <a:stretch xmlns:a="http://schemas.openxmlformats.org/drawingml/2006/main"/>
        </p:blipFill>
        <p:spPr>
          <a:xfrm xmlns:a="http://schemas.openxmlformats.org/drawingml/2006/main">
            <a:off x="6764338" y="828675"/>
            <a:ext cx="3397250" cy="5095875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20D126-BF73-48D5-B557-81262CD83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248400"/>
            <a:ext cx="110871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5C8A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177D75-67CC-4136-B675-CACFF5CAC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29375"/>
            <a:ext cx="10001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defRPr>
            </a:pPr>
            <a:r>
              <a: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rPr>
              <a:t>ConstruR3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BAEED1-25F0-4842-8A31-D148B1028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29375"/>
            <a:ext cx="52387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defRPr>
            </a:pPr>
            <a:r>
              <a: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1169827346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1018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 descr="Interruptor y canalización sobre revestimient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4cd3b2f9f344a9"/>
          <a:srcRect xmlns:a="http://schemas.openxmlformats.org/drawingml/2006/main" l="0" t="31250" r="0" b="3125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24EBE1-4975-4F98-9D92-7AE335B95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820">
              <a:alpha val="83000"/>
            </a:srgbClr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6F8240-1DA1-41E3-9835-1E7D5DCD4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742950"/>
            <a:ext cx="4495800" cy="52482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820">
              <a:alpha val="94000"/>
            </a:srgbClr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0D5F79-E1C5-4E02-9FA3-B75E07CB0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952500"/>
            <a:ext cx="412432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 lang="es-GT">
                <a:solidFill>
                  <a:srgbClr val="55C8A1"/>
                </a:solidFill>
                <a:latin typeface="Arial"/>
                <a:ea typeface="Arial"/>
                <a:cs typeface="Arial"/>
              </a:defRPr>
            </a:pPr>
            <a:r>
              <a:rPr sz="1800" b="1" lang="es-GT">
                <a:solidFill>
                  <a:srgbClr val="55C8A1"/>
                </a:solidFill>
                <a:latin typeface="Arial"/>
                <a:ea typeface="Arial"/>
                <a:cs typeface="Arial"/>
              </a:rPr>
              <a:t>ConstruR3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93A2E5-9B96-415C-8F08-A6281AE03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81150"/>
            <a:ext cx="4191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 lang="es-GT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450" b="1" lang="es-GT">
                <a:solidFill>
                  <a:srgbClr val="FFFFFF"/>
                </a:solidFill>
                <a:latin typeface="Arial"/>
                <a:ea typeface="Arial"/>
                <a:cs typeface="Arial"/>
              </a:rPr>
              <a:t>Electricidad y azulejo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490BA4-9258-41E8-BF8A-6E79436DF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" y="3028950"/>
            <a:ext cx="4057650" cy="790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5C8A1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FDFA5A-6593-4811-B0AE-5D66E69F1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52775"/>
            <a:ext cx="381952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 lang="es-GT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1725" b="0" lang="es-GT">
                <a:solidFill>
                  <a:srgbClr val="101820"/>
                </a:solidFill>
                <a:latin typeface="Arial"/>
                <a:ea typeface="Arial"/>
                <a:cs typeface="Arial"/>
              </a:rPr>
              <a:t>Federación Nacional de Gimnasia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94EA5C-83ED-48AB-8B3A-E23814A38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4095750"/>
            <a:ext cx="3981450" cy="1647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 lang="es-GT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950" b="0" lang="es-GT">
                <a:solidFill>
                  <a:srgbClr val="FFFFFF"/>
                </a:solidFill>
                <a:latin typeface="Arial"/>
                <a:ea typeface="Arial"/>
                <a:cs typeface="Arial"/>
              </a:rPr>
              <a:t>Reparación de instalaciones eléctricas e instalación de azulejo en sanitarios de hombres.</a:t>
            </a:r>
          </a:p>
        </p:txBody>
      </p:sp>
      <p:pic>
        <p:nvPicPr>
          <p:cNvPr id="22" name="" descr="Interruptor y canalización sobre revestimient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746d113ab444b4"/>
          <a:stretch xmlns:a="http://schemas.openxmlformats.org/drawingml/2006/main"/>
        </p:blipFill>
        <p:spPr>
          <a:xfrm xmlns:a="http://schemas.openxmlformats.org/drawingml/2006/main">
            <a:off x="5416550" y="828675"/>
            <a:ext cx="3397250" cy="5095875"/>
          </a:xfrm>
          <a:prstGeom xmlns:a="http://schemas.openxmlformats.org/drawingml/2006/main" prst="rect">
            <a:avLst/>
          </a:prstGeom>
        </p:spPr>
      </p:pic>
      <p:pic>
        <p:nvPicPr>
          <p:cNvPr id="23" name="" descr="Iluminación y canalización en circulación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73dc231da7404e"/>
          <a:stretch xmlns:a="http://schemas.openxmlformats.org/drawingml/2006/main"/>
        </p:blipFill>
        <p:spPr>
          <a:xfrm xmlns:a="http://schemas.openxmlformats.org/drawingml/2006/main">
            <a:off x="9355138" y="1704975"/>
            <a:ext cx="2254250" cy="338137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BAAD72-D103-4850-AEE5-7765AC970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248400"/>
            <a:ext cx="110871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5C8A1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76D9CF-9A24-45A4-9472-F81ADD6D6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29375"/>
            <a:ext cx="10001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defRPr>
            </a:pPr>
            <a:r>
              <a: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rPr>
              <a:t>ConstruR3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F110F3-89B5-4786-87E1-B03B4212E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29375"/>
            <a:ext cx="52387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defRPr>
            </a:pPr>
            <a:r>
              <a: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1863107178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7F8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1CE3C2-FD5E-43E6-957D-87E72D612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400050"/>
            <a:ext cx="10858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 lang="es-GT">
                <a:solidFill>
                  <a:srgbClr val="123D32"/>
                </a:solidFill>
                <a:latin typeface="Arial"/>
                <a:ea typeface="Arial"/>
                <a:cs typeface="Arial"/>
              </a:defRPr>
            </a:pPr>
            <a:r>
              <a:rPr sz="3450" b="1" lang="es-GT">
                <a:solidFill>
                  <a:srgbClr val="123D32"/>
                </a:solidFill>
                <a:latin typeface="Arial"/>
                <a:ea typeface="Arial"/>
                <a:cs typeface="Arial"/>
              </a:rPr>
              <a:t>Instalaciones y adecuaciones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517E49-3958-4561-BC4C-91E02EC32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1200150"/>
            <a:ext cx="10858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 lang="es-GT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1800" b="1" lang="es-GT">
                <a:solidFill>
                  <a:srgbClr val="101820"/>
                </a:solidFill>
                <a:latin typeface="Arial"/>
                <a:ea typeface="Arial"/>
                <a:cs typeface="Arial"/>
              </a:rPr>
              <a:t>ConstruR3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E485CA-90BB-4605-B0FC-DBE658B9C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33575"/>
            <a:ext cx="371475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 lang="es-GT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2175" b="1" lang="es-GT">
                <a:solidFill>
                  <a:srgbClr val="101820"/>
                </a:solidFill>
                <a:latin typeface="Arial"/>
                <a:ea typeface="Arial"/>
                <a:cs typeface="Arial"/>
              </a:rPr>
              <a:t>Demolición y desmontajes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7FB520-EDCA-43FE-835C-D9EF11240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1933575"/>
            <a:ext cx="6877050" cy="1171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 lang="es-GT">
                <a:solidFill>
                  <a:srgbClr val="52615E"/>
                </a:solidFill>
                <a:latin typeface="Arial"/>
                <a:ea typeface="Arial"/>
                <a:cs typeface="Arial"/>
              </a:defRPr>
            </a:pPr>
            <a:r>
              <a:rPr sz="1800" b="0" lang="es-GT">
                <a:solidFill>
                  <a:srgbClr val="52615E"/>
                </a:solidFill>
                <a:latin typeface="Arial"/>
                <a:ea typeface="Arial"/>
                <a:cs typeface="Arial"/>
              </a:rPr>
              <a:t>Sanitarios de hombres de la Federación Nacional de Gimnasia. Demolición de muros y retiro de piso, azulejos y artefactos.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765D2A-AA96-4C60-93BA-865EA15C9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14700"/>
            <a:ext cx="371475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 lang="es-GT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2175" b="1" lang="es-GT">
                <a:solidFill>
                  <a:srgbClr val="101820"/>
                </a:solidFill>
                <a:latin typeface="Arial"/>
                <a:ea typeface="Arial"/>
                <a:cs typeface="Arial"/>
              </a:rPr>
              <a:t>Muros e instalaciones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0CC33B-1BF6-49AE-A8BF-BF095C0E1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314700"/>
            <a:ext cx="6877050" cy="1171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 lang="es-GT">
                <a:solidFill>
                  <a:srgbClr val="52615E"/>
                </a:solidFill>
                <a:latin typeface="Arial"/>
                <a:ea typeface="Arial"/>
                <a:cs typeface="Arial"/>
              </a:defRPr>
            </a:pPr>
            <a:r>
              <a:rPr sz="1800" b="0" lang="es-GT">
                <a:solidFill>
                  <a:srgbClr val="52615E"/>
                </a:solidFill>
                <a:latin typeface="Arial"/>
                <a:ea typeface="Arial"/>
                <a:cs typeface="Arial"/>
              </a:rPr>
              <a:t>Sanitarios de mujeres de la Federación Nacional de Gimnasia. Instalación de muros, red hidrosanitaria y sistema eléctrico.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566748-ED6D-44A1-861A-8F6A25A20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29375"/>
            <a:ext cx="10001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 lang="es-GT">
                <a:solidFill>
                  <a:srgbClr val="52615E"/>
                </a:solidFill>
                <a:latin typeface="Arial"/>
                <a:ea typeface="Arial"/>
                <a:cs typeface="Arial"/>
              </a:defRPr>
            </a:pPr>
            <a:r>
              <a:rPr sz="1275" b="0" lang="es-GT">
                <a:solidFill>
                  <a:srgbClr val="52615E"/>
                </a:solidFill>
                <a:latin typeface="Arial"/>
                <a:ea typeface="Arial"/>
                <a:cs typeface="Arial"/>
              </a:rPr>
              <a:t>ConstruR3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18B35B-AE77-4FFC-9595-C781D3849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29375"/>
            <a:ext cx="52387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 lang="es-GT">
                <a:solidFill>
                  <a:srgbClr val="52615E"/>
                </a:solidFill>
                <a:latin typeface="Arial"/>
                <a:ea typeface="Arial"/>
                <a:cs typeface="Arial"/>
              </a:defRPr>
            </a:pPr>
            <a:r>
              <a:rPr sz="1275" b="0" lang="es-GT">
                <a:solidFill>
                  <a:srgbClr val="52615E"/>
                </a:solidFill>
                <a:latin typeface="Arial"/>
                <a:ea typeface="Arial"/>
                <a:cs typeface="Arial"/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1110863568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1018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 descr="Sanitarios de mujeres / vista interior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cba8f685354fcc"/>
          <a:srcRect xmlns:a="http://schemas.openxmlformats.org/drawingml/2006/main" l="0" t="7826" r="0" b="782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14CBF4-3C52-4091-8A6F-9255A5A2E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820">
              <a:alpha val="83000"/>
            </a:srgbClr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13254C-929B-478E-AC27-40CD37539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742950"/>
            <a:ext cx="4495800" cy="52482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820">
              <a:alpha val="94000"/>
            </a:srgbClr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111072-4359-456E-BCD8-4E011E34A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952500"/>
            <a:ext cx="412432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 lang="es-GT">
                <a:solidFill>
                  <a:srgbClr val="55C8A1"/>
                </a:solidFill>
                <a:latin typeface="Arial"/>
                <a:ea typeface="Arial"/>
                <a:cs typeface="Arial"/>
              </a:defRPr>
            </a:pPr>
            <a:r>
              <a:rPr sz="1800" b="1" lang="es-GT">
                <a:solidFill>
                  <a:srgbClr val="55C8A1"/>
                </a:solidFill>
                <a:latin typeface="Arial"/>
                <a:ea typeface="Arial"/>
                <a:cs typeface="Arial"/>
              </a:rPr>
              <a:t>ConstruR3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4CABA9-D0EE-4433-A074-1633CD5C1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81150"/>
            <a:ext cx="4191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 lang="es-GT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450" b="1" lang="es-GT">
                <a:solidFill>
                  <a:srgbClr val="FFFFFF"/>
                </a:solidFill>
                <a:latin typeface="Arial"/>
                <a:ea typeface="Arial"/>
                <a:cs typeface="Arial"/>
              </a:rPr>
              <a:t>Sanitarios de mujeres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3DA653-22D2-4F10-977C-6D5C3CA32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" y="3028950"/>
            <a:ext cx="4057650" cy="790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5C8A1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289C73-4A0D-46F7-AB13-FE2CC80A9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52775"/>
            <a:ext cx="381952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 lang="es-GT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1725" b="0" lang="es-GT">
                <a:solidFill>
                  <a:srgbClr val="101820"/>
                </a:solidFill>
                <a:latin typeface="Arial"/>
                <a:ea typeface="Arial"/>
                <a:cs typeface="Arial"/>
              </a:rPr>
              <a:t>Federación Nacional de Gimnasia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F3A96C-7DE9-4952-BED6-2AC5734C5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4095750"/>
            <a:ext cx="3981450" cy="1647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 lang="es-GT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950" b="0" lang="es-GT">
                <a:solidFill>
                  <a:srgbClr val="FFFFFF"/>
                </a:solidFill>
                <a:latin typeface="Arial"/>
                <a:ea typeface="Arial"/>
                <a:cs typeface="Arial"/>
              </a:rPr>
              <a:t>Acabados de pisos cerámicos, azulejo, pintura y espejo en los sanitarios de mujeres.</a:t>
            </a:r>
          </a:p>
        </p:txBody>
      </p:sp>
      <p:pic>
        <p:nvPicPr>
          <p:cNvPr id="21" name="" descr="Sanitarios de mujeres / vista interior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308bc44ad3464e"/>
          <a:stretch xmlns:a="http://schemas.openxmlformats.org/drawingml/2006/main"/>
        </p:blipFill>
        <p:spPr>
          <a:xfrm xmlns:a="http://schemas.openxmlformats.org/drawingml/2006/main">
            <a:off x="5257800" y="1239170"/>
            <a:ext cx="6410325" cy="4274885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130794-DD44-42B9-96DD-0BCE86F4E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248400"/>
            <a:ext cx="110871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5C8A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D211BB-4BF7-480E-ABB6-2AB3429A3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29375"/>
            <a:ext cx="10001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defRPr>
            </a:pPr>
            <a:r>
              <a: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rPr>
              <a:t>ConstruR3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A0473A-99DD-4201-A4DC-1E20DED7A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29375"/>
            <a:ext cx="52387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defRPr>
            </a:pPr>
            <a:r>
              <a: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rPr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982718254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1018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1EEA0D-78F8-4AFC-B31C-904251BA0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447675"/>
            <a:ext cx="71151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150" b="1" lang="es-GT">
                <a:solidFill>
                  <a:srgbClr val="55C8A1"/>
                </a:solidFill>
                <a:latin typeface="Arial"/>
                <a:ea typeface="Arial"/>
                <a:cs typeface="Arial"/>
              </a:defRPr>
            </a:pPr>
            <a:r>
              <a:rPr sz="3150" b="1" lang="es-GT">
                <a:solidFill>
                  <a:srgbClr val="55C8A1"/>
                </a:solidFill>
                <a:latin typeface="Arial"/>
                <a:ea typeface="Arial"/>
                <a:cs typeface="Arial"/>
              </a:rPr>
              <a:t>Sanitarios de mujeres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1184F3-5E28-4E08-BEFD-E3FBF20BD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1581150"/>
            <a:ext cx="70008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 lang="es-GT">
                <a:solidFill>
                  <a:srgbClr val="DDE4E2"/>
                </a:solidFill>
                <a:latin typeface="Arial"/>
                <a:ea typeface="Arial"/>
                <a:cs typeface="Arial"/>
              </a:defRPr>
            </a:pPr>
            <a:r>
              <a:rPr sz="1650" b="0" lang="es-GT">
                <a:solidFill>
                  <a:srgbClr val="DDE4E2"/>
                </a:solidFill>
                <a:latin typeface="Arial"/>
                <a:ea typeface="Arial"/>
                <a:cs typeface="Arial"/>
              </a:rPr>
              <a:t>Sanitarios de mujeres / Federación Nacional de Gimnasia</a:t>
            </a:r>
          </a:p>
        </p:txBody>
      </p:sp>
      <p:pic>
        <p:nvPicPr>
          <p:cNvPr id="14" name="" descr="Divisiones y revestimientos interiores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c9dc8b5f8c443d"/>
          <a:stretch xmlns:a="http://schemas.openxmlformats.org/drawingml/2006/main"/>
        </p:blipFill>
        <p:spPr>
          <a:xfrm xmlns:a="http://schemas.openxmlformats.org/drawingml/2006/main">
            <a:off x="679450" y="695325"/>
            <a:ext cx="3155950" cy="47339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27E58C-77BC-49ED-BE49-BE8DC501A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450" y="5524500"/>
            <a:ext cx="31559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 lang="es-GT">
                <a:solidFill>
                  <a:srgbClr val="DDE4E2"/>
                </a:solidFill>
                <a:latin typeface="Arial"/>
                <a:ea typeface="Arial"/>
                <a:cs typeface="Arial"/>
              </a:defRPr>
            </a:pPr>
            <a:r>
              <a:rPr sz="1500" b="0" lang="es-GT">
                <a:solidFill>
                  <a:srgbClr val="DDE4E2"/>
                </a:solidFill>
                <a:latin typeface="Arial"/>
                <a:ea typeface="Arial"/>
                <a:cs typeface="Arial"/>
              </a:rPr>
              <a:t>Divisiones y revestimientos interiores</a:t>
            </a:r>
          </a:p>
        </p:txBody>
      </p:sp>
      <p:pic>
        <p:nvPicPr>
          <p:cNvPr id="16" name="" descr="Piso y revestimientos del área de ducha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175bdef2cf4694"/>
          <a:stretch xmlns:a="http://schemas.openxmlformats.org/drawingml/2006/main"/>
        </p:blipFill>
        <p:spPr>
          <a:xfrm xmlns:a="http://schemas.openxmlformats.org/drawingml/2006/main">
            <a:off x="5103813" y="2409825"/>
            <a:ext cx="2012950" cy="301942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E6D219-1F64-4682-BF42-AD9AE914D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3813" y="5524500"/>
            <a:ext cx="20129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 lang="es-GT">
                <a:solidFill>
                  <a:srgbClr val="DDE4E2"/>
                </a:solidFill>
                <a:latin typeface="Arial"/>
                <a:ea typeface="Arial"/>
                <a:cs typeface="Arial"/>
              </a:defRPr>
            </a:pPr>
            <a:r>
              <a:rPr sz="1500" b="0" lang="es-GT">
                <a:solidFill>
                  <a:srgbClr val="DDE4E2"/>
                </a:solidFill>
                <a:latin typeface="Arial"/>
                <a:ea typeface="Arial"/>
                <a:cs typeface="Arial"/>
              </a:rPr>
              <a:t>Piso y revestimientos del área de ducha</a:t>
            </a:r>
          </a:p>
        </p:txBody>
      </p:sp>
      <p:pic>
        <p:nvPicPr>
          <p:cNvPr id="18" name="" descr="Azulejo y ventilación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8b3ab36b024633"/>
          <a:stretch xmlns:a="http://schemas.openxmlformats.org/drawingml/2006/main"/>
        </p:blipFill>
        <p:spPr>
          <a:xfrm xmlns:a="http://schemas.openxmlformats.org/drawingml/2006/main">
            <a:off x="8866188" y="2409825"/>
            <a:ext cx="2012950" cy="3019425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6E8659-9F69-42FC-B0F4-08016A582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6188" y="5524500"/>
            <a:ext cx="20129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 lang="es-GT">
                <a:solidFill>
                  <a:srgbClr val="DDE4E2"/>
                </a:solidFill>
                <a:latin typeface="Arial"/>
                <a:ea typeface="Arial"/>
                <a:cs typeface="Arial"/>
              </a:defRPr>
            </a:pPr>
            <a:r>
              <a:rPr sz="1500" b="0" lang="es-GT">
                <a:solidFill>
                  <a:srgbClr val="DDE4E2"/>
                </a:solidFill>
                <a:latin typeface="Arial"/>
                <a:ea typeface="Arial"/>
                <a:cs typeface="Arial"/>
              </a:rPr>
              <a:t>Azulejo y ventilación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75BD64-726A-4DE9-B1F2-D3186D6F9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248400"/>
            <a:ext cx="110871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5C8A1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B6BD20-EB0B-4E1F-9E6C-8804A2B7C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29375"/>
            <a:ext cx="10001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defRPr>
            </a:pPr>
            <a:r>
              <a: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rPr>
              <a:t>ConstruR3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AAE635-7F1F-4449-B1DD-F70070704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29375"/>
            <a:ext cx="52387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defRPr>
            </a:pPr>
            <a:r>
              <a: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1766030626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1018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51FFDA-263B-4446-94C3-35C06F42E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33375"/>
            <a:ext cx="1104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150" b="1" lang="es-GT">
                <a:solidFill>
                  <a:srgbClr val="55C8A1"/>
                </a:solidFill>
                <a:latin typeface="Arial"/>
                <a:ea typeface="Arial"/>
                <a:cs typeface="Arial"/>
              </a:defRPr>
            </a:pPr>
            <a:r>
              <a:rPr sz="3150" b="1" lang="es-GT">
                <a:solidFill>
                  <a:srgbClr val="55C8A1"/>
                </a:solidFill>
                <a:latin typeface="Arial"/>
                <a:ea typeface="Arial"/>
                <a:cs typeface="Arial"/>
              </a:rPr>
              <a:t>Sanitarios de mujeres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5CDDC7-3960-47AD-B973-CD11D9F1C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" y="1009650"/>
            <a:ext cx="1095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0" lang="es-GT">
                <a:solidFill>
                  <a:srgbClr val="DDE4E2"/>
                </a:solidFill>
                <a:latin typeface="Arial"/>
                <a:ea typeface="Arial"/>
                <a:cs typeface="Arial"/>
              </a:defRPr>
            </a:pPr>
            <a:r>
              <a:rPr sz="1575" b="0" lang="es-GT">
                <a:solidFill>
                  <a:srgbClr val="DDE4E2"/>
                </a:solidFill>
                <a:latin typeface="Arial"/>
                <a:ea typeface="Arial"/>
                <a:cs typeface="Arial"/>
              </a:rPr>
              <a:t>Sanitarios de mujeres / Federación Nacional de Gimnasia</a:t>
            </a:r>
          </a:p>
        </p:txBody>
      </p:sp>
      <p:pic>
        <p:nvPicPr>
          <p:cNvPr id="14" name="" descr="Detalle de lavamanos y azulej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3ee379dd64407d"/>
          <a:stretch xmlns:a="http://schemas.openxmlformats.org/drawingml/2006/main"/>
        </p:blipFill>
        <p:spPr>
          <a:xfrm xmlns:a="http://schemas.openxmlformats.org/drawingml/2006/main">
            <a:off x="571500" y="2903538"/>
            <a:ext cx="3048000" cy="20320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3F0C99-D7C9-4794-859E-9C4AFF224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030788"/>
            <a:ext cx="3048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 lang="es-GT">
                <a:solidFill>
                  <a:srgbClr val="DDE4E2"/>
                </a:solidFill>
                <a:latin typeface="Arial"/>
                <a:ea typeface="Arial"/>
                <a:cs typeface="Arial"/>
              </a:defRPr>
            </a:pPr>
            <a:r>
              <a:rPr sz="1500" b="0" lang="es-GT">
                <a:solidFill>
                  <a:srgbClr val="DDE4E2"/>
                </a:solidFill>
                <a:latin typeface="Arial"/>
                <a:ea typeface="Arial"/>
                <a:cs typeface="Arial"/>
              </a:rPr>
              <a:t>Detalle de lavamanos y azulejo</a:t>
            </a:r>
          </a:p>
        </p:txBody>
      </p:sp>
      <p:pic>
        <p:nvPicPr>
          <p:cNvPr id="16" name="" descr="Lavamanos y revestimientos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d8641412174513"/>
          <a:stretch xmlns:a="http://schemas.openxmlformats.org/drawingml/2006/main"/>
        </p:blipFill>
        <p:spPr>
          <a:xfrm xmlns:a="http://schemas.openxmlformats.org/drawingml/2006/main">
            <a:off x="4702175" y="1476375"/>
            <a:ext cx="2635250" cy="395287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2678CA-C950-453B-BA3C-DCEC4FAD9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2175" y="5524500"/>
            <a:ext cx="2635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 lang="es-GT">
                <a:solidFill>
                  <a:srgbClr val="DDE4E2"/>
                </a:solidFill>
                <a:latin typeface="Arial"/>
                <a:ea typeface="Arial"/>
                <a:cs typeface="Arial"/>
              </a:defRPr>
            </a:pPr>
            <a:r>
              <a:rPr sz="1500" b="0" lang="es-GT">
                <a:solidFill>
                  <a:srgbClr val="DDE4E2"/>
                </a:solidFill>
                <a:latin typeface="Arial"/>
                <a:ea typeface="Arial"/>
                <a:cs typeface="Arial"/>
              </a:rPr>
              <a:t>Lavamanos y revestimientos</a:t>
            </a:r>
          </a:p>
        </p:txBody>
      </p:sp>
      <p:pic>
        <p:nvPicPr>
          <p:cNvPr id="18" name="" descr="Circulación y puertas interiores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576bb73eda453b"/>
          <a:stretch xmlns:a="http://schemas.openxmlformats.org/drawingml/2006/main"/>
        </p:blipFill>
        <p:spPr>
          <a:xfrm xmlns:a="http://schemas.openxmlformats.org/drawingml/2006/main">
            <a:off x="9032875" y="2409825"/>
            <a:ext cx="2012950" cy="3019425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018EB8-9A80-41F8-9349-7C587A282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2875" y="5524500"/>
            <a:ext cx="20129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 lang="es-GT">
                <a:solidFill>
                  <a:srgbClr val="DDE4E2"/>
                </a:solidFill>
                <a:latin typeface="Arial"/>
                <a:ea typeface="Arial"/>
                <a:cs typeface="Arial"/>
              </a:defRPr>
            </a:pPr>
            <a:r>
              <a:rPr sz="1500" b="0" lang="es-GT">
                <a:solidFill>
                  <a:srgbClr val="DDE4E2"/>
                </a:solidFill>
                <a:latin typeface="Arial"/>
                <a:ea typeface="Arial"/>
                <a:cs typeface="Arial"/>
              </a:rPr>
              <a:t>Circulación y puertas interiores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A98DF0-3BCC-4703-BE99-BEF7F80A9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248400"/>
            <a:ext cx="110871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5C8A1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C73F69-A797-48B8-9FE8-ED777DA9C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29375"/>
            <a:ext cx="10001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defRPr>
            </a:pPr>
            <a:r>
              <a: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rPr>
              <a:t>ConstruR3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E347ED-85CF-4AE6-AB6C-76EBF33E4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29375"/>
            <a:ext cx="52387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defRPr>
            </a:pPr>
            <a:r>
              <a: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rPr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1875396215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1018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 descr="Comedor residencial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3b5d0186c747a1"/>
          <a:srcRect xmlns:a="http://schemas.openxmlformats.org/drawingml/2006/main" l="0" t="31250" r="0" b="3125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90D164-0DE9-44B0-8A23-BBD6756FF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820">
              <a:alpha val="83000"/>
            </a:srgbClr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4CE2DF-0AFD-4393-8D70-E4BD2BD30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742950"/>
            <a:ext cx="4495800" cy="52482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820">
              <a:alpha val="94000"/>
            </a:srgbClr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20E2AC-7D6C-4BA8-B189-471468AAB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952500"/>
            <a:ext cx="412432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1" lang="es-GT">
                <a:solidFill>
                  <a:srgbClr val="55C8A1"/>
                </a:solidFill>
                <a:latin typeface="Arial"/>
                <a:ea typeface="Arial"/>
                <a:cs typeface="Arial"/>
              </a:defRPr>
            </a:pPr>
            <a:r>
              <a:rPr sz="1800" b="1" lang="es-GT">
                <a:solidFill>
                  <a:srgbClr val="55C8A1"/>
                </a:solidFill>
                <a:latin typeface="Arial"/>
                <a:ea typeface="Arial"/>
                <a:cs typeface="Arial"/>
              </a:rPr>
              <a:t>ConstruR3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276CDF-AEB2-410D-9EB5-4C33B8E3B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81150"/>
            <a:ext cx="4191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 lang="es-GT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450" b="1" lang="es-GT">
                <a:solidFill>
                  <a:srgbClr val="FFFFFF"/>
                </a:solidFill>
                <a:latin typeface="Arial"/>
                <a:ea typeface="Arial"/>
                <a:cs typeface="Arial"/>
              </a:rPr>
              <a:t>Parque Mateo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B225B0-EAE2-48B4-B039-C907EE606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" y="3028950"/>
            <a:ext cx="4057650" cy="790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5C8A1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491C61-3783-47F4-A9BD-8E7EAE8FE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52775"/>
            <a:ext cx="3819525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 lang="es-GT">
                <a:solidFill>
                  <a:srgbClr val="101820"/>
                </a:solidFill>
                <a:latin typeface="Arial"/>
                <a:ea typeface="Arial"/>
                <a:cs typeface="Arial"/>
              </a:defRPr>
            </a:pPr>
            <a:r>
              <a:rPr sz="1725" b="0" lang="es-GT">
                <a:solidFill>
                  <a:srgbClr val="101820"/>
                </a:solidFill>
                <a:latin typeface="Arial"/>
                <a:ea typeface="Arial"/>
                <a:cs typeface="Arial"/>
              </a:rPr>
              <a:t>Remodelación de Interiores para Airbnb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0DC4C3-7463-46AD-B0A3-F2FADD33D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4095750"/>
            <a:ext cx="3981450" cy="1647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 lang="es-GT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950" b="0" lang="es-GT">
                <a:solidFill>
                  <a:srgbClr val="FFFFFF"/>
                </a:solidFill>
                <a:latin typeface="Arial"/>
                <a:ea typeface="Arial"/>
                <a:cs typeface="Arial"/>
              </a:rPr>
              <a:t>Ambientes interiores de sala, comedor, cocina y dormitorios.</a:t>
            </a:r>
          </a:p>
        </p:txBody>
      </p:sp>
      <p:pic>
        <p:nvPicPr>
          <p:cNvPr id="21" name="" descr="Comedor residencial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d8440f55804b37"/>
          <a:stretch xmlns:a="http://schemas.openxmlformats.org/drawingml/2006/main"/>
        </p:blipFill>
        <p:spPr>
          <a:xfrm xmlns:a="http://schemas.openxmlformats.org/drawingml/2006/main">
            <a:off x="6764338" y="828675"/>
            <a:ext cx="3397250" cy="5095875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087CD9-B188-482C-832E-D96F872E9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248400"/>
            <a:ext cx="110871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5C8A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E4B41B-0F94-4F91-AE04-3BC025EDB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29375"/>
            <a:ext cx="10001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defRPr>
            </a:pPr>
            <a:r>
              <a: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rPr>
              <a:t>ConstruR3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B6AB64-2AFE-4369-AD08-A9CEA22C0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29375"/>
            <a:ext cx="52387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defRPr>
            </a:pPr>
            <a:r>
              <a: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1378823336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1018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0B15C6-A151-4F72-8B22-2F923E299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447675"/>
            <a:ext cx="71151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150" b="1" lang="es-GT">
                <a:solidFill>
                  <a:srgbClr val="55C8A1"/>
                </a:solidFill>
                <a:latin typeface="Arial"/>
                <a:ea typeface="Arial"/>
                <a:cs typeface="Arial"/>
              </a:defRPr>
            </a:pPr>
            <a:r>
              <a:rPr sz="3150" b="1" lang="es-GT">
                <a:solidFill>
                  <a:srgbClr val="55C8A1"/>
                </a:solidFill>
                <a:latin typeface="Arial"/>
                <a:ea typeface="Arial"/>
                <a:cs typeface="Arial"/>
              </a:rPr>
              <a:t>Interiores de Parque Mateo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F917CE-6191-4133-A7C9-A62E9BC7B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1581150"/>
            <a:ext cx="70008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 lang="es-GT">
                <a:solidFill>
                  <a:srgbClr val="DDE4E2"/>
                </a:solidFill>
                <a:latin typeface="Arial"/>
                <a:ea typeface="Arial"/>
                <a:cs typeface="Arial"/>
              </a:defRPr>
            </a:pPr>
            <a:r>
              <a:rPr sz="1650" b="0" lang="es-GT">
                <a:solidFill>
                  <a:srgbClr val="DDE4E2"/>
                </a:solidFill>
                <a:latin typeface="Arial"/>
                <a:ea typeface="Arial"/>
                <a:cs typeface="Arial"/>
              </a:rPr>
              <a:t>Parque Mateo - Remodelación de Interiores para Airbnb</a:t>
            </a:r>
          </a:p>
        </p:txBody>
      </p:sp>
      <p:pic>
        <p:nvPicPr>
          <p:cNvPr id="14" name="" descr="Baño con mampara de vidrio y revestimientos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ebaa25ef3f4147"/>
          <a:stretch xmlns:a="http://schemas.openxmlformats.org/drawingml/2006/main"/>
        </p:blipFill>
        <p:spPr>
          <a:xfrm xmlns:a="http://schemas.openxmlformats.org/drawingml/2006/main">
            <a:off x="679450" y="695325"/>
            <a:ext cx="3155950" cy="47339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157C88-E2A4-44EC-97C4-632885152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450" y="5524500"/>
            <a:ext cx="31559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 lang="es-GT">
                <a:solidFill>
                  <a:srgbClr val="DDE4E2"/>
                </a:solidFill>
                <a:latin typeface="Arial"/>
                <a:ea typeface="Arial"/>
                <a:cs typeface="Arial"/>
              </a:defRPr>
            </a:pPr>
            <a:r>
              <a:rPr sz="1500" b="0" lang="es-GT">
                <a:solidFill>
                  <a:srgbClr val="DDE4E2"/>
                </a:solidFill>
                <a:latin typeface="Arial"/>
                <a:ea typeface="Arial"/>
                <a:cs typeface="Arial"/>
              </a:rPr>
              <a:t>Baño con mampara de vidrio y revestimientos</a:t>
            </a:r>
          </a:p>
        </p:txBody>
      </p:sp>
      <p:pic>
        <p:nvPicPr>
          <p:cNvPr id="16" name="" descr="Circulación interior hacia bañ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ccb117ed124698"/>
          <a:stretch xmlns:a="http://schemas.openxmlformats.org/drawingml/2006/main"/>
        </p:blipFill>
        <p:spPr>
          <a:xfrm xmlns:a="http://schemas.openxmlformats.org/drawingml/2006/main">
            <a:off x="5103813" y="2409825"/>
            <a:ext cx="2012950" cy="301942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94F055-382A-4DA1-9338-D12C1E70D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3813" y="5524500"/>
            <a:ext cx="20129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 lang="es-GT">
                <a:solidFill>
                  <a:srgbClr val="DDE4E2"/>
                </a:solidFill>
                <a:latin typeface="Arial"/>
                <a:ea typeface="Arial"/>
                <a:cs typeface="Arial"/>
              </a:defRPr>
            </a:pPr>
            <a:r>
              <a:rPr sz="1500" b="0" lang="es-GT">
                <a:solidFill>
                  <a:srgbClr val="DDE4E2"/>
                </a:solidFill>
                <a:latin typeface="Arial"/>
                <a:ea typeface="Arial"/>
                <a:cs typeface="Arial"/>
              </a:rPr>
              <a:t>Circulación interior hacia baño</a:t>
            </a:r>
          </a:p>
        </p:txBody>
      </p:sp>
      <p:pic>
        <p:nvPicPr>
          <p:cNvPr id="18" name="" descr="Detalle de ducha y revestimient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1b4958b8d84228"/>
          <a:stretch xmlns:a="http://schemas.openxmlformats.org/drawingml/2006/main"/>
        </p:blipFill>
        <p:spPr>
          <a:xfrm xmlns:a="http://schemas.openxmlformats.org/drawingml/2006/main">
            <a:off x="8866188" y="2409825"/>
            <a:ext cx="2012950" cy="3019425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D8F2C6-B539-42EB-B104-07B8D47B4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6188" y="5524500"/>
            <a:ext cx="20129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 lang="es-GT">
                <a:solidFill>
                  <a:srgbClr val="DDE4E2"/>
                </a:solidFill>
                <a:latin typeface="Arial"/>
                <a:ea typeface="Arial"/>
                <a:cs typeface="Arial"/>
              </a:defRPr>
            </a:pPr>
            <a:r>
              <a:rPr sz="1500" b="0" lang="es-GT">
                <a:solidFill>
                  <a:srgbClr val="DDE4E2"/>
                </a:solidFill>
                <a:latin typeface="Arial"/>
                <a:ea typeface="Arial"/>
                <a:cs typeface="Arial"/>
              </a:rPr>
              <a:t>Detalle de ducha y revestimiento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01E975-72B4-408C-A208-A9CC2D2E2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248400"/>
            <a:ext cx="110871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5C8A1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0715C2-E7DC-49C0-9321-0CE386A02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29375"/>
            <a:ext cx="10001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defRPr>
            </a:pPr>
            <a:r>
              <a: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rPr>
              <a:t>ConstruR3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2E7B2F-6F85-4A17-9EC2-D79CB4953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29375"/>
            <a:ext cx="52387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defRPr>
            </a:pPr>
            <a:r>
              <a: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rPr>
              <a:t>31</a:t>
            </a:r>
          </a:p>
        </p:txBody>
      </p:sp>
    </p:spTree>
    <p:extLst>
      <p:ext uri="{BB962C8B-B14F-4D97-AF65-F5344CB8AC3E}">
        <p14:creationId xmlns:p14="http://schemas.microsoft.com/office/powerpoint/2010/main" val="812346650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1018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3A5281-B6A4-49FC-8F18-5B83731F0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33375"/>
            <a:ext cx="1104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150" b="1" lang="es-GT">
                <a:solidFill>
                  <a:srgbClr val="55C8A1"/>
                </a:solidFill>
                <a:latin typeface="Arial"/>
                <a:ea typeface="Arial"/>
                <a:cs typeface="Arial"/>
              </a:defRPr>
            </a:pPr>
            <a:r>
              <a:rPr sz="3150" b="1" lang="es-GT">
                <a:solidFill>
                  <a:srgbClr val="55C8A1"/>
                </a:solidFill>
                <a:latin typeface="Arial"/>
                <a:ea typeface="Arial"/>
                <a:cs typeface="Arial"/>
              </a:rPr>
              <a:t>Interiores de Parque Mateo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8155D9-A60C-4735-B668-358A15D5F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" y="1009650"/>
            <a:ext cx="1095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0" lang="es-GT">
                <a:solidFill>
                  <a:srgbClr val="DDE4E2"/>
                </a:solidFill>
                <a:latin typeface="Arial"/>
                <a:ea typeface="Arial"/>
                <a:cs typeface="Arial"/>
              </a:defRPr>
            </a:pPr>
            <a:r>
              <a:rPr sz="1575" b="0" lang="es-GT">
                <a:solidFill>
                  <a:srgbClr val="DDE4E2"/>
                </a:solidFill>
                <a:latin typeface="Arial"/>
                <a:ea typeface="Arial"/>
                <a:cs typeface="Arial"/>
              </a:rPr>
              <a:t>Parque Mateo - Remodelación de Interiores para Airbnb</a:t>
            </a:r>
          </a:p>
        </p:txBody>
      </p:sp>
      <p:pic>
        <p:nvPicPr>
          <p:cNvPr id="14" name="" descr="Dormitorio con piso cerámic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a6a258cd614ecf"/>
          <a:stretch xmlns:a="http://schemas.openxmlformats.org/drawingml/2006/main"/>
        </p:blipFill>
        <p:spPr>
          <a:xfrm xmlns:a="http://schemas.openxmlformats.org/drawingml/2006/main">
            <a:off x="1089025" y="2409825"/>
            <a:ext cx="2012950" cy="30194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2F4149-96B8-4903-A97A-ED709DBBE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025" y="5524500"/>
            <a:ext cx="20129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 lang="es-GT">
                <a:solidFill>
                  <a:srgbClr val="DDE4E2"/>
                </a:solidFill>
                <a:latin typeface="Arial"/>
                <a:ea typeface="Arial"/>
                <a:cs typeface="Arial"/>
              </a:defRPr>
            </a:pPr>
            <a:r>
              <a:rPr sz="1500" b="0" lang="es-GT">
                <a:solidFill>
                  <a:srgbClr val="DDE4E2"/>
                </a:solidFill>
                <a:latin typeface="Arial"/>
                <a:ea typeface="Arial"/>
                <a:cs typeface="Arial"/>
              </a:rPr>
              <a:t>Dormitorio con piso cerámico</a:t>
            </a:r>
          </a:p>
        </p:txBody>
      </p:sp>
      <p:pic>
        <p:nvPicPr>
          <p:cNvPr id="16" name="" descr="Clóset abierto con almacenamiento integrad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a96540093c4be8"/>
          <a:stretch xmlns:a="http://schemas.openxmlformats.org/drawingml/2006/main"/>
        </p:blipFill>
        <p:spPr>
          <a:xfrm xmlns:a="http://schemas.openxmlformats.org/drawingml/2006/main">
            <a:off x="4702175" y="1476375"/>
            <a:ext cx="2635250" cy="395287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B70ACC-A2E1-4626-8C18-9D6C60CF1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2175" y="5524500"/>
            <a:ext cx="2635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 lang="es-GT">
                <a:solidFill>
                  <a:srgbClr val="DDE4E2"/>
                </a:solidFill>
                <a:latin typeface="Arial"/>
                <a:ea typeface="Arial"/>
                <a:cs typeface="Arial"/>
              </a:defRPr>
            </a:pPr>
            <a:r>
              <a:rPr sz="1500" b="0" lang="es-GT">
                <a:solidFill>
                  <a:srgbClr val="DDE4E2"/>
                </a:solidFill>
                <a:latin typeface="Arial"/>
                <a:ea typeface="Arial"/>
                <a:cs typeface="Arial"/>
              </a:rPr>
              <a:t>Clóset abierto con almacenamiento integrado</a:t>
            </a:r>
          </a:p>
        </p:txBody>
      </p:sp>
      <p:pic>
        <p:nvPicPr>
          <p:cNvPr id="18" name="" descr="Detalle de cabecera y luz de lectura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c09547afd04248"/>
          <a:stretch xmlns:a="http://schemas.openxmlformats.org/drawingml/2006/main"/>
        </p:blipFill>
        <p:spPr>
          <a:xfrm xmlns:a="http://schemas.openxmlformats.org/drawingml/2006/main">
            <a:off x="9032875" y="2409825"/>
            <a:ext cx="2012950" cy="3019425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31CA30-0CB6-492F-8BFC-1E8118031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2875" y="5524500"/>
            <a:ext cx="20129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 lang="es-GT">
                <a:solidFill>
                  <a:srgbClr val="DDE4E2"/>
                </a:solidFill>
                <a:latin typeface="Arial"/>
                <a:ea typeface="Arial"/>
                <a:cs typeface="Arial"/>
              </a:defRPr>
            </a:pPr>
            <a:r>
              <a:rPr sz="1500" b="0" lang="es-GT">
                <a:solidFill>
                  <a:srgbClr val="DDE4E2"/>
                </a:solidFill>
                <a:latin typeface="Arial"/>
                <a:ea typeface="Arial"/>
                <a:cs typeface="Arial"/>
              </a:rPr>
              <a:t>Detalle de cabecera y luz de lectura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28D373-6568-4DF9-B37A-8A7922C8F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248400"/>
            <a:ext cx="110871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5C8A1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D9EF49-49D1-4D05-A5FB-B3CF2F5ED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29375"/>
            <a:ext cx="10001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defRPr>
            </a:pPr>
            <a:r>
              <a: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rPr>
              <a:t>ConstruR3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E19990-68EF-4CAB-B805-E698CB4D9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29375"/>
            <a:ext cx="52387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defRPr>
            </a:pPr>
            <a:r>
              <a: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rPr>
              <a:t>32</a:t>
            </a:r>
          </a:p>
        </p:txBody>
      </p:sp>
    </p:spTree>
    <p:extLst>
      <p:ext uri="{BB962C8B-B14F-4D97-AF65-F5344CB8AC3E}">
        <p14:creationId xmlns:p14="http://schemas.microsoft.com/office/powerpoint/2010/main" val="861452193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1018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38ED61-F93C-43DD-9BD4-9A0DEA47D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447675"/>
            <a:ext cx="71151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150" b="1" lang="es-GT">
                <a:solidFill>
                  <a:srgbClr val="55C8A1"/>
                </a:solidFill>
                <a:latin typeface="Arial"/>
                <a:ea typeface="Arial"/>
                <a:cs typeface="Arial"/>
              </a:defRPr>
            </a:pPr>
            <a:r>
              <a:rPr sz="3150" b="1" lang="es-GT">
                <a:solidFill>
                  <a:srgbClr val="55C8A1"/>
                </a:solidFill>
                <a:latin typeface="Arial"/>
                <a:ea typeface="Arial"/>
                <a:cs typeface="Arial"/>
              </a:rPr>
              <a:t>Interiores de Parque Mateo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0F60B9-D447-4F4F-B843-AE36AA071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1581150"/>
            <a:ext cx="70008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 lang="es-GT">
                <a:solidFill>
                  <a:srgbClr val="DDE4E2"/>
                </a:solidFill>
                <a:latin typeface="Arial"/>
                <a:ea typeface="Arial"/>
                <a:cs typeface="Arial"/>
              </a:defRPr>
            </a:pPr>
            <a:r>
              <a:rPr sz="1650" b="0" lang="es-GT">
                <a:solidFill>
                  <a:srgbClr val="DDE4E2"/>
                </a:solidFill>
                <a:latin typeface="Arial"/>
                <a:ea typeface="Arial"/>
                <a:cs typeface="Arial"/>
              </a:rPr>
              <a:t>Parque Mateo - Remodelación de Interiores para Airbnb</a:t>
            </a:r>
          </a:p>
        </p:txBody>
      </p:sp>
      <p:pic>
        <p:nvPicPr>
          <p:cNvPr id="14" name="" descr="Dormitorio principal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f3b1b1df7145ff"/>
          <a:stretch xmlns:a="http://schemas.openxmlformats.org/drawingml/2006/main"/>
        </p:blipFill>
        <p:spPr>
          <a:xfrm xmlns:a="http://schemas.openxmlformats.org/drawingml/2006/main">
            <a:off x="679450" y="695325"/>
            <a:ext cx="3155950" cy="47339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51968F-5241-4A18-B4E2-2A4EDFF34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450" y="5524500"/>
            <a:ext cx="31559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 lang="es-GT">
                <a:solidFill>
                  <a:srgbClr val="DDE4E2"/>
                </a:solidFill>
                <a:latin typeface="Arial"/>
                <a:ea typeface="Arial"/>
                <a:cs typeface="Arial"/>
              </a:defRPr>
            </a:pPr>
            <a:r>
              <a:rPr sz="1500" b="0" lang="es-GT">
                <a:solidFill>
                  <a:srgbClr val="DDE4E2"/>
                </a:solidFill>
                <a:latin typeface="Arial"/>
                <a:ea typeface="Arial"/>
                <a:cs typeface="Arial"/>
              </a:rPr>
              <a:t>Dormitorio principal</a:t>
            </a:r>
          </a:p>
        </p:txBody>
      </p:sp>
      <p:pic>
        <p:nvPicPr>
          <p:cNvPr id="16" name="" descr="Dormitorio principal y cabecera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1c42c385e24744"/>
          <a:stretch xmlns:a="http://schemas.openxmlformats.org/drawingml/2006/main"/>
        </p:blipFill>
        <p:spPr>
          <a:xfrm xmlns:a="http://schemas.openxmlformats.org/drawingml/2006/main">
            <a:off x="4495800" y="2843213"/>
            <a:ext cx="3228975" cy="21526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330F62-1D56-4F40-ABB5-90A02078D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5091113"/>
            <a:ext cx="32289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 lang="es-GT">
                <a:solidFill>
                  <a:srgbClr val="DDE4E2"/>
                </a:solidFill>
                <a:latin typeface="Arial"/>
                <a:ea typeface="Arial"/>
                <a:cs typeface="Arial"/>
              </a:defRPr>
            </a:pPr>
            <a:r>
              <a:rPr sz="1500" b="0" lang="es-GT">
                <a:solidFill>
                  <a:srgbClr val="DDE4E2"/>
                </a:solidFill>
                <a:latin typeface="Arial"/>
                <a:ea typeface="Arial"/>
                <a:cs typeface="Arial"/>
              </a:rPr>
              <a:t>Dormitorio principal y cabecera</a:t>
            </a:r>
          </a:p>
        </p:txBody>
      </p:sp>
      <p:pic>
        <p:nvPicPr>
          <p:cNvPr id="18" name="" descr="Balcón y área de descans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fe80c3369943d0"/>
          <a:stretch xmlns:a="http://schemas.openxmlformats.org/drawingml/2006/main"/>
        </p:blipFill>
        <p:spPr>
          <a:xfrm xmlns:a="http://schemas.openxmlformats.org/drawingml/2006/main">
            <a:off x="8866188" y="2409825"/>
            <a:ext cx="2012950" cy="3019425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4A9933-3251-403F-AAA1-3322373A2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6188" y="5524500"/>
            <a:ext cx="20129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 lang="es-GT">
                <a:solidFill>
                  <a:srgbClr val="DDE4E2"/>
                </a:solidFill>
                <a:latin typeface="Arial"/>
                <a:ea typeface="Arial"/>
                <a:cs typeface="Arial"/>
              </a:defRPr>
            </a:pPr>
            <a:r>
              <a:rPr sz="1500" b="0" lang="es-GT">
                <a:solidFill>
                  <a:srgbClr val="DDE4E2"/>
                </a:solidFill>
                <a:latin typeface="Arial"/>
                <a:ea typeface="Arial"/>
                <a:cs typeface="Arial"/>
              </a:rPr>
              <a:t>Balcón y área de descanso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23362A-0287-4BD1-B0B5-ADAD5A332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248400"/>
            <a:ext cx="110871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5C8A1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B7064C-5ED4-4A7A-BFF0-675F72ECE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29375"/>
            <a:ext cx="10001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defRPr>
            </a:pPr>
            <a:r>
              <a: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rPr>
              <a:t>ConstruR3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17377B-4E37-4BA2-B07F-6425303F8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29375"/>
            <a:ext cx="52387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defRPr>
            </a:pPr>
            <a:r>
              <a: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rPr>
              <a:t>33</a:t>
            </a:r>
          </a:p>
        </p:txBody>
      </p:sp>
    </p:spTree>
    <p:extLst>
      <p:ext uri="{BB962C8B-B14F-4D97-AF65-F5344CB8AC3E}">
        <p14:creationId xmlns:p14="http://schemas.microsoft.com/office/powerpoint/2010/main" val="1708185804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1018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33F5D8-5FDF-42FB-9E73-54DF22896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42900"/>
            <a:ext cx="1104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150" b="1" lang="es-GT">
                <a:solidFill>
                  <a:srgbClr val="55C8A1"/>
                </a:solidFill>
                <a:latin typeface="Arial"/>
                <a:ea typeface="Arial"/>
                <a:cs typeface="Arial"/>
              </a:defRPr>
            </a:pPr>
            <a:r>
              <a:rPr sz="3150" b="1" lang="es-GT">
                <a:solidFill>
                  <a:srgbClr val="55C8A1"/>
                </a:solidFill>
                <a:latin typeface="Arial"/>
                <a:ea typeface="Arial"/>
                <a:cs typeface="Arial"/>
              </a:rPr>
              <a:t>Interiores de Parque Mateo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E90DBA-E904-4851-A65F-F5E5BB754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" y="1019175"/>
            <a:ext cx="1095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0" lang="es-GT">
                <a:solidFill>
                  <a:srgbClr val="DDE4E2"/>
                </a:solidFill>
                <a:latin typeface="Arial"/>
                <a:ea typeface="Arial"/>
                <a:cs typeface="Arial"/>
              </a:defRPr>
            </a:pPr>
            <a:r>
              <a:rPr sz="1575" b="0" lang="es-GT">
                <a:solidFill>
                  <a:srgbClr val="DDE4E2"/>
                </a:solidFill>
                <a:latin typeface="Arial"/>
                <a:ea typeface="Arial"/>
                <a:cs typeface="Arial"/>
              </a:rPr>
              <a:t>Parque Mateo - Remodelación de Interiores para Airbnb</a:t>
            </a:r>
          </a:p>
        </p:txBody>
      </p:sp>
      <p:pic>
        <p:nvPicPr>
          <p:cNvPr id="12" name="" descr="Sala con luz natural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5f2d4efca746ad"/>
          <a:stretch xmlns:a="http://schemas.openxmlformats.org/drawingml/2006/main"/>
        </p:blipFill>
        <p:spPr>
          <a:xfrm xmlns:a="http://schemas.openxmlformats.org/drawingml/2006/main">
            <a:off x="2012950" y="1666875"/>
            <a:ext cx="2508250" cy="376237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AB5B5E-C098-46C9-A368-DB71F89C5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2950" y="5524500"/>
            <a:ext cx="2508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 lang="es-GT">
                <a:solidFill>
                  <a:srgbClr val="DDE4E2"/>
                </a:solidFill>
                <a:latin typeface="Arial"/>
                <a:ea typeface="Arial"/>
                <a:cs typeface="Arial"/>
              </a:defRPr>
            </a:pPr>
            <a:r>
              <a:rPr sz="1500" b="0" lang="es-GT">
                <a:solidFill>
                  <a:srgbClr val="DDE4E2"/>
                </a:solidFill>
                <a:latin typeface="Arial"/>
                <a:ea typeface="Arial"/>
                <a:cs typeface="Arial"/>
              </a:rPr>
              <a:t>Sala con luz natural</a:t>
            </a:r>
          </a:p>
        </p:txBody>
      </p:sp>
      <p:pic>
        <p:nvPicPr>
          <p:cNvPr id="14" name="" descr="Almacenamiento de cocina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212073d0cc42ef"/>
          <a:stretch xmlns:a="http://schemas.openxmlformats.org/drawingml/2006/main"/>
        </p:blipFill>
        <p:spPr>
          <a:xfrm xmlns:a="http://schemas.openxmlformats.org/drawingml/2006/main">
            <a:off x="6229350" y="1751013"/>
            <a:ext cx="5391150" cy="35941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E6A857-A876-4E57-BA2D-B4F7A831A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5440363"/>
            <a:ext cx="5391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 lang="es-GT">
                <a:solidFill>
                  <a:srgbClr val="DDE4E2"/>
                </a:solidFill>
                <a:latin typeface="Arial"/>
                <a:ea typeface="Arial"/>
                <a:cs typeface="Arial"/>
              </a:defRPr>
            </a:pPr>
            <a:r>
              <a:rPr sz="1500" b="0" lang="es-GT">
                <a:solidFill>
                  <a:srgbClr val="DDE4E2"/>
                </a:solidFill>
                <a:latin typeface="Arial"/>
                <a:ea typeface="Arial"/>
                <a:cs typeface="Arial"/>
              </a:rPr>
              <a:t>Almacenamiento de cocina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316942-E617-4D11-964A-608B86E35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248400"/>
            <a:ext cx="110871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5C8A1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598559-897A-4A78-AE2F-F55D0B65D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29375"/>
            <a:ext cx="10001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defRPr>
            </a:pPr>
            <a:r>
              <a: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rPr>
              <a:t>ConstruR3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8D25EA-AD91-445D-9250-5A9643D21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29375"/>
            <a:ext cx="52387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defRPr>
            </a:pPr>
            <a:r>
              <a: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rPr>
              <a:t>34</a:t>
            </a:r>
          </a:p>
        </p:txBody>
      </p:sp>
    </p:spTree>
    <p:extLst>
      <p:ext uri="{BB962C8B-B14F-4D97-AF65-F5344CB8AC3E}">
        <p14:creationId xmlns:p14="http://schemas.microsoft.com/office/powerpoint/2010/main" val="2046801757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1018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 descr="Cocina con encimera y almacenamient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f4f51a7f044b9c"/>
          <a:srcRect xmlns:a="http://schemas.openxmlformats.org/drawingml/2006/main" l="0" t="31250" r="0" b="3125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486CA8-04B2-42A4-8F4F-A278366DC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820">
              <a:alpha val="91000"/>
            </a:srgbClr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40F586-E102-4F9F-9FA8-BF54A204C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504825"/>
            <a:ext cx="325755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75" b="1" lang="es-GT">
                <a:solidFill>
                  <a:srgbClr val="55C8A1"/>
                </a:solidFill>
                <a:latin typeface="Arial"/>
                <a:ea typeface="Arial"/>
                <a:cs typeface="Arial"/>
              </a:defRPr>
            </a:pPr>
            <a:r>
              <a:rPr sz="3075" b="1" lang="es-GT">
                <a:solidFill>
                  <a:srgbClr val="55C8A1"/>
                </a:solidFill>
                <a:latin typeface="Arial"/>
                <a:ea typeface="Arial"/>
                <a:cs typeface="Arial"/>
              </a:rPr>
              <a:t>Interiores de Parque Mateo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F08203-CDE5-431F-A3BA-AA7990AFA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105025"/>
            <a:ext cx="31051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 lang="es-GT">
                <a:solidFill>
                  <a:srgbClr val="DDE4E2"/>
                </a:solidFill>
                <a:latin typeface="Arial"/>
                <a:ea typeface="Arial"/>
                <a:cs typeface="Arial"/>
              </a:defRPr>
            </a:pPr>
            <a:r>
              <a:rPr sz="1725" b="0" lang="es-GT">
                <a:solidFill>
                  <a:srgbClr val="DDE4E2"/>
                </a:solidFill>
                <a:latin typeface="Arial"/>
                <a:ea typeface="Arial"/>
                <a:cs typeface="Arial"/>
              </a:rPr>
              <a:t>Parque Mateo - Remodelación de Interiores para Airbnb</a:t>
            </a:r>
          </a:p>
        </p:txBody>
      </p:sp>
      <p:pic>
        <p:nvPicPr>
          <p:cNvPr id="16" name="" descr="Encimera y área de lavado de cocina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d5538446194eb1"/>
          <a:stretch xmlns:a="http://schemas.openxmlformats.org/drawingml/2006/main"/>
        </p:blipFill>
        <p:spPr>
          <a:xfrm xmlns:a="http://schemas.openxmlformats.org/drawingml/2006/main">
            <a:off x="726281" y="3533775"/>
            <a:ext cx="2843213" cy="189547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E1096D-214E-4E85-9730-3CC2B51D4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281" y="5524500"/>
            <a:ext cx="2843213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 lang="es-GT">
                <a:solidFill>
                  <a:srgbClr val="DDE4E2"/>
                </a:solidFill>
                <a:latin typeface="Arial"/>
                <a:ea typeface="Arial"/>
                <a:cs typeface="Arial"/>
              </a:defRPr>
            </a:pPr>
            <a:r>
              <a:rPr sz="1500" b="0" lang="es-GT">
                <a:solidFill>
                  <a:srgbClr val="DDE4E2"/>
                </a:solidFill>
                <a:latin typeface="Arial"/>
                <a:ea typeface="Arial"/>
                <a:cs typeface="Arial"/>
              </a:rPr>
              <a:t>Encimera y área de lavado de cocina</a:t>
            </a:r>
          </a:p>
        </p:txBody>
      </p:sp>
      <p:pic>
        <p:nvPicPr>
          <p:cNvPr id="18" name="" descr="Cocina con encimera y almacenamiento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2b47c3aac6455a"/>
          <a:stretch xmlns:a="http://schemas.openxmlformats.org/drawingml/2006/main"/>
        </p:blipFill>
        <p:spPr>
          <a:xfrm xmlns:a="http://schemas.openxmlformats.org/drawingml/2006/main">
            <a:off x="6550025" y="1162050"/>
            <a:ext cx="2844800" cy="426720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02E4DE-7537-4316-B572-2D2411CB9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0025" y="5524500"/>
            <a:ext cx="2844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 lang="es-GT">
                <a:solidFill>
                  <a:srgbClr val="DDE4E2"/>
                </a:solidFill>
                <a:latin typeface="Arial"/>
                <a:ea typeface="Arial"/>
                <a:cs typeface="Arial"/>
              </a:defRPr>
            </a:pPr>
            <a:r>
              <a:rPr sz="1500" b="0" lang="es-GT">
                <a:solidFill>
                  <a:srgbClr val="DDE4E2"/>
                </a:solidFill>
                <a:latin typeface="Arial"/>
                <a:ea typeface="Arial"/>
                <a:cs typeface="Arial"/>
              </a:rPr>
              <a:t>Cocina con encimera y almacenamiento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DF4ABC-E3C0-47BF-83D9-2A68B96AA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6248400"/>
            <a:ext cx="110871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5C8A1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725D58-0DCF-474C-9711-1874E9BF5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29375"/>
            <a:ext cx="10001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defRPr>
            </a:pPr>
            <a:r>
              <a: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rPr>
              <a:t>ConstruR3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E0B99E-9D0B-4E13-BD20-895651DE0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29375"/>
            <a:ext cx="52387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defRPr>
            </a:pPr>
            <a:r>
              <a:rPr sz="1275" b="0" lang="es-GT">
                <a:solidFill>
                  <a:srgbClr val="A7B0B1"/>
                </a:solidFill>
                <a:latin typeface="Arial"/>
                <a:ea typeface="Arial"/>
                <a:cs typeface="Arial"/>
              </a:rPr>
              <a:t>35</a:t>
            </a:r>
          </a:p>
        </p:txBody>
      </p:sp>
    </p:spTree>
    <p:extLst>
      <p:ext uri="{BB962C8B-B14F-4D97-AF65-F5344CB8AC3E}">
        <p14:creationId xmlns:p14="http://schemas.microsoft.com/office/powerpoint/2010/main" val="1051189572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10182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C2D38B-D7B9-4264-A5ED-EDBC49862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09575"/>
            <a:ext cx="110490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950" b="1" lang="es-GT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950" b="1" lang="es-GT">
                <a:solidFill>
                  <a:srgbClr val="FFFFFF"/>
                </a:solidFill>
                <a:latin typeface="Arial"/>
                <a:ea typeface="Arial"/>
                <a:cs typeface="Arial"/>
              </a:rPr>
              <a:t>Contacto</a:t>
            </a:r>
          </a:p>
        </p:txBody>
      </p:sp>
      <p:pic>
        <p:nvPicPr>
          <p:cNvPr id="12" name="" descr="Logotipo de VCM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59322b5ddd4815">
            <a:extLst>
              <a:ext uri="{96DAC541-7B7A-43D3-8B79-37D633B846F1}">
                <asvg:svgBlip xmlns:asvg="http://schemas.microsoft.com/office/drawing/2016/SVG/main" r:embed="R311624d8bc8743ac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778645" y="2019300"/>
            <a:ext cx="1566911" cy="1295400"/>
          </a:xfrm>
          <a:prstGeom xmlns:a="http://schemas.openxmlformats.org/drawingml/2006/main" prst="rect">
            <a:avLst/>
          </a:prstGeom>
        </p:spPr>
      </p:pic>
      <p:pic>
        <p:nvPicPr>
          <p:cNvPr id="13" name="" descr="Logotipo de CR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fa65ce77384637">
            <a:extLst>
              <a:ext uri="{96DAC541-7B7A-43D3-8B79-37D633B846F1}">
                <asvg:svgBlip xmlns:asvg="http://schemas.microsoft.com/office/drawing/2016/SVG/main" r:embed="R21d375e6ee4b47a5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816541" y="2019300"/>
            <a:ext cx="1683118" cy="12954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9D51B6-CFAF-4E81-B167-6D0877B82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819525"/>
            <a:ext cx="54578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75" b="1" lang="es-GT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775" b="1" lang="es-GT">
                <a:solidFill>
                  <a:srgbClr val="FFFFFF"/>
                </a:solidFill>
                <a:latin typeface="Arial"/>
                <a:ea typeface="Arial"/>
                <a:cs typeface="Arial"/>
              </a:rPr>
              <a:t>Vas con Maz, S.A.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614BCF-28B3-4361-B397-408A199CF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3819525"/>
            <a:ext cx="49911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75" b="1" lang="es-GT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775" b="1" lang="es-GT">
                <a:solidFill>
                  <a:srgbClr val="FFFFFF"/>
                </a:solidFill>
                <a:latin typeface="Arial"/>
                <a:ea typeface="Arial"/>
                <a:cs typeface="Arial"/>
              </a:rPr>
              <a:t>ConstruR3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D0553A-5A8C-40A8-A479-4C46F1737528}"/>
              </a:ext>
            </a:extLst>
            <a:hlinkClick xmlns:r="http://schemas.openxmlformats.org/officeDocument/2006/relationships" xmlns:a="http://schemas.openxmlformats.org/drawingml/2006/main" r:id="Rb964f3204d8a482a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524375"/>
            <a:ext cx="531495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 lang="es-GT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75" b="0" u="sng" lang="es-GT">
                <a:solidFill>
                  <a:srgbClr val="FFFFFF"/>
                </a:solidFill>
                <a:latin typeface="Arial"/>
                <a:ea typeface="Arial"/>
                <a:cs typeface="Arial"/>
              </a:rPr>
              <a:t>vasconmaz.com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9CCB94-2422-479B-B7D5-043513C9A8C8}"/>
              </a:ext>
            </a:extLst>
            <a:hlinkClick xmlns:r="http://schemas.openxmlformats.org/officeDocument/2006/relationships" xmlns:a="http://schemas.openxmlformats.org/drawingml/2006/main" r:id="R287aa50bffe94867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524375"/>
            <a:ext cx="489585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 lang="es-GT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75" b="0" u="sng" lang="es-GT">
                <a:solidFill>
                  <a:srgbClr val="FFFFFF"/>
                </a:solidFill>
                <a:latin typeface="Arial"/>
                <a:ea typeface="Arial"/>
                <a:cs typeface="Arial"/>
              </a:rPr>
              <a:t>construr3.com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E4EAD7-4431-4ADF-9EBD-4F57D2F71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657850"/>
            <a:ext cx="3238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1" lang="es-GT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025" b="1" lang="es-GT">
                <a:solidFill>
                  <a:srgbClr val="FFFFFF"/>
                </a:solidFill>
                <a:latin typeface="Arial"/>
                <a:ea typeface="Arial"/>
                <a:cs typeface="Arial"/>
              </a:rPr>
              <a:t>Félix Vásquez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19A399-A881-4838-95C0-A10C2D0D4CF3}"/>
              </a:ext>
            </a:extLst>
            <a:hlinkClick xmlns:r="http://schemas.openxmlformats.org/officeDocument/2006/relationships" xmlns:a="http://schemas.openxmlformats.org/drawingml/2006/main" r:id="R2629a7a4a28542fe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81475" y="5657850"/>
            <a:ext cx="3381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 lang="es-GT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025" b="0" u="sng" lang="es-GT">
                <a:solidFill>
                  <a:srgbClr val="FFFFFF"/>
                </a:solidFill>
                <a:latin typeface="Arial"/>
                <a:ea typeface="Arial"/>
                <a:cs typeface="Arial"/>
              </a:rPr>
              <a:t>+502 3056-9084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9B881F-2CBC-4663-AE40-D666D3A1E0FD}"/>
              </a:ext>
            </a:extLst>
            <a:hlinkClick xmlns:r="http://schemas.openxmlformats.org/officeDocument/2006/relationships" xmlns:a="http://schemas.openxmlformats.org/drawingml/2006/main" r:id="Rc712b21d348248d2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5657850"/>
            <a:ext cx="36290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 lang="es-GT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025" b="0" u="sng" lang="es-GT">
                <a:solidFill>
                  <a:srgbClr val="FFFFFF"/>
                </a:solidFill>
                <a:latin typeface="Arial"/>
                <a:ea typeface="Arial"/>
                <a:cs typeface="Arial"/>
              </a:rPr>
              <a:t>felix@vasconmaz.com</a:t>
            </a:r>
          </a:p>
        </p:txBody>
      </p:sp>
    </p:spTree>
    <p:extLst>
      <p:ext uri="{BB962C8B-B14F-4D97-AF65-F5344CB8AC3E}">
        <p14:creationId xmlns:p14="http://schemas.microsoft.com/office/powerpoint/2010/main" val="153296594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FFFFFF"/>
      </a:hlink>
      <a:folHlink>
        <a:srgbClr val="FFFFFF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2026-09-26T07:19:37.7140000Z</dcterms:created>
  <dcterms:modified xsi:type="dcterms:W3CDTF">2026-09-26T07:19:37.7140000Z</dcterms:modified>
</coreProperties>
</file>